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84" r:id="rId4"/>
    <p:sldId id="286" r:id="rId5"/>
    <p:sldId id="288" r:id="rId6"/>
    <p:sldId id="287" r:id="rId7"/>
    <p:sldId id="292" r:id="rId8"/>
    <p:sldId id="290" r:id="rId9"/>
    <p:sldId id="282" r:id="rId10"/>
    <p:sldId id="281" r:id="rId11"/>
    <p:sldId id="285" r:id="rId12"/>
    <p:sldId id="279" r:id="rId13"/>
    <p:sldId id="280" r:id="rId14"/>
    <p:sldId id="289" r:id="rId15"/>
    <p:sldId id="291" r:id="rId16"/>
    <p:sldId id="293" r:id="rId17"/>
    <p:sldId id="294" r:id="rId18"/>
    <p:sldId id="296" r:id="rId19"/>
    <p:sldId id="297" r:id="rId20"/>
    <p:sldId id="298" r:id="rId21"/>
    <p:sldId id="299" r:id="rId22"/>
    <p:sldId id="300" r:id="rId23"/>
    <p:sldId id="301" r:id="rId24"/>
    <p:sldId id="306" r:id="rId25"/>
    <p:sldId id="307" r:id="rId26"/>
    <p:sldId id="302" r:id="rId27"/>
    <p:sldId id="304" r:id="rId28"/>
    <p:sldId id="305" r:id="rId29"/>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7CF"/>
    <a:srgbClr val="8146C4"/>
    <a:srgbClr val="333DFB"/>
    <a:srgbClr val="565EFC"/>
    <a:srgbClr val="A34EB5"/>
    <a:srgbClr val="104BB0"/>
    <a:srgbClr val="0C98DA"/>
    <a:srgbClr val="1098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610" autoAdjust="0"/>
    <p:restoredTop sz="95596" autoAdjust="0"/>
  </p:normalViewPr>
  <p:slideViewPr>
    <p:cSldViewPr>
      <p:cViewPr varScale="1">
        <p:scale>
          <a:sx n="63" d="100"/>
          <a:sy n="63" d="100"/>
        </p:scale>
        <p:origin x="6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5BEEFFD-F6CB-4028-BE3E-AC39E8E3AD5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1923" name="Rectangle 3">
            <a:extLst>
              <a:ext uri="{FF2B5EF4-FFF2-40B4-BE49-F238E27FC236}">
                <a16:creationId xmlns:a16="http://schemas.microsoft.com/office/drawing/2014/main" id="{ADA8D7A9-2B5F-46EA-9CE8-C93BFC69333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a:extLst>
              <a:ext uri="{FF2B5EF4-FFF2-40B4-BE49-F238E27FC236}">
                <a16:creationId xmlns:a16="http://schemas.microsoft.com/office/drawing/2014/main" id="{348D55AD-C07A-433D-B379-541CAF8F39C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a:extLst>
              <a:ext uri="{FF2B5EF4-FFF2-40B4-BE49-F238E27FC236}">
                <a16:creationId xmlns:a16="http://schemas.microsoft.com/office/drawing/2014/main" id="{AF943EFB-5F0A-49C1-9BC5-88F1FADED54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a:extLst>
              <a:ext uri="{FF2B5EF4-FFF2-40B4-BE49-F238E27FC236}">
                <a16:creationId xmlns:a16="http://schemas.microsoft.com/office/drawing/2014/main" id="{5159AC2A-D175-43D2-8865-A773C3B3312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1927" name="Rectangle 7">
            <a:extLst>
              <a:ext uri="{FF2B5EF4-FFF2-40B4-BE49-F238E27FC236}">
                <a16:creationId xmlns:a16="http://schemas.microsoft.com/office/drawing/2014/main" id="{04B3C6DB-A372-49F8-A5D2-32FDA30B20A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51C6097-5945-4F81-8939-03B1547B55F2}" type="slidenum">
              <a:rPr lang="en-US" altLang="cs-CZ"/>
              <a:pPr/>
              <a:t>‹#›</a:t>
            </a:fld>
            <a:endParaRPr lang="en-US"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79B0360-BDA8-420B-B9EA-A21B17FA32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6065D08-A917-4328-8620-2F0AF23FD880}" type="slidenum">
              <a:rPr lang="en-US" altLang="cs-CZ" sz="1200"/>
              <a:pPr eaLnBrk="1" hangingPunct="1"/>
              <a:t>1</a:t>
            </a:fld>
            <a:endParaRPr lang="en-US" altLang="cs-CZ" sz="1200"/>
          </a:p>
        </p:txBody>
      </p:sp>
      <p:sp>
        <p:nvSpPr>
          <p:cNvPr id="6147" name="Rectangle 2">
            <a:extLst>
              <a:ext uri="{FF2B5EF4-FFF2-40B4-BE49-F238E27FC236}">
                <a16:creationId xmlns:a16="http://schemas.microsoft.com/office/drawing/2014/main" id="{7FE456D7-8247-4B22-9D37-BAF5F0DD3E01}"/>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CEF7A02-2A59-4250-BC5B-606E9DEA2C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7D4A9CD-68FA-49B0-8698-C60BB241DB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E005BBF-6636-425E-83FC-4AE053E15322}" type="slidenum">
              <a:rPr lang="en-US" altLang="cs-CZ" sz="1200"/>
              <a:pPr eaLnBrk="1" hangingPunct="1"/>
              <a:t>18</a:t>
            </a:fld>
            <a:endParaRPr lang="en-US" altLang="cs-CZ" sz="1200"/>
          </a:p>
        </p:txBody>
      </p:sp>
      <p:sp>
        <p:nvSpPr>
          <p:cNvPr id="8195" name="Rectangle 2">
            <a:extLst>
              <a:ext uri="{FF2B5EF4-FFF2-40B4-BE49-F238E27FC236}">
                <a16:creationId xmlns:a16="http://schemas.microsoft.com/office/drawing/2014/main" id="{285AC385-DBC6-433F-8E28-A6F1355ABF9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DD823EA-1733-41B4-BCA6-B63F48787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cs-CZ">
              <a:latin typeface="Arial" panose="020B0604020202020204" pitchFamily="34" charset="0"/>
            </a:endParaRPr>
          </a:p>
        </p:txBody>
      </p:sp>
    </p:spTree>
    <p:extLst>
      <p:ext uri="{BB962C8B-B14F-4D97-AF65-F5344CB8AC3E}">
        <p14:creationId xmlns:p14="http://schemas.microsoft.com/office/powerpoint/2010/main" val="674800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7D4A9CD-68FA-49B0-8698-C60BB241DB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E005BBF-6636-425E-83FC-4AE053E15322}" type="slidenum">
              <a:rPr lang="en-US" altLang="cs-CZ" sz="1200"/>
              <a:pPr eaLnBrk="1" hangingPunct="1"/>
              <a:t>20</a:t>
            </a:fld>
            <a:endParaRPr lang="en-US" altLang="cs-CZ" sz="1200"/>
          </a:p>
        </p:txBody>
      </p:sp>
      <p:sp>
        <p:nvSpPr>
          <p:cNvPr id="8195" name="Rectangle 2">
            <a:extLst>
              <a:ext uri="{FF2B5EF4-FFF2-40B4-BE49-F238E27FC236}">
                <a16:creationId xmlns:a16="http://schemas.microsoft.com/office/drawing/2014/main" id="{285AC385-DBC6-433F-8E28-A6F1355ABF9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DD823EA-1733-41B4-BCA6-B63F48787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cs-CZ">
              <a:latin typeface="Arial" panose="020B0604020202020204" pitchFamily="34" charset="0"/>
            </a:endParaRPr>
          </a:p>
        </p:txBody>
      </p:sp>
    </p:spTree>
    <p:extLst>
      <p:ext uri="{BB962C8B-B14F-4D97-AF65-F5344CB8AC3E}">
        <p14:creationId xmlns:p14="http://schemas.microsoft.com/office/powerpoint/2010/main" val="3668520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51C6097-5945-4F81-8939-03B1547B55F2}" type="slidenum">
              <a:rPr lang="en-US" altLang="cs-CZ" smtClean="0"/>
              <a:pPr/>
              <a:t>21</a:t>
            </a:fld>
            <a:endParaRPr lang="en-US" altLang="cs-CZ"/>
          </a:p>
        </p:txBody>
      </p:sp>
    </p:spTree>
    <p:extLst>
      <p:ext uri="{BB962C8B-B14F-4D97-AF65-F5344CB8AC3E}">
        <p14:creationId xmlns:p14="http://schemas.microsoft.com/office/powerpoint/2010/main" val="1255925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7D4A9CD-68FA-49B0-8698-C60BB241DB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E005BBF-6636-425E-83FC-4AE053E15322}" type="slidenum">
              <a:rPr lang="en-US" altLang="cs-CZ" sz="1200"/>
              <a:pPr eaLnBrk="1" hangingPunct="1"/>
              <a:t>22</a:t>
            </a:fld>
            <a:endParaRPr lang="en-US" altLang="cs-CZ" sz="1200"/>
          </a:p>
        </p:txBody>
      </p:sp>
      <p:sp>
        <p:nvSpPr>
          <p:cNvPr id="8195" name="Rectangle 2">
            <a:extLst>
              <a:ext uri="{FF2B5EF4-FFF2-40B4-BE49-F238E27FC236}">
                <a16:creationId xmlns:a16="http://schemas.microsoft.com/office/drawing/2014/main" id="{285AC385-DBC6-433F-8E28-A6F1355ABF9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DD823EA-1733-41B4-BCA6-B63F48787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cs-CZ">
              <a:latin typeface="Arial" panose="020B0604020202020204" pitchFamily="34" charset="0"/>
            </a:endParaRPr>
          </a:p>
        </p:txBody>
      </p:sp>
    </p:spTree>
    <p:extLst>
      <p:ext uri="{BB962C8B-B14F-4D97-AF65-F5344CB8AC3E}">
        <p14:creationId xmlns:p14="http://schemas.microsoft.com/office/powerpoint/2010/main" val="433168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51C6097-5945-4F81-8939-03B1547B55F2}" type="slidenum">
              <a:rPr lang="en-US" altLang="cs-CZ" smtClean="0"/>
              <a:pPr/>
              <a:t>23</a:t>
            </a:fld>
            <a:endParaRPr lang="en-US" altLang="cs-CZ"/>
          </a:p>
        </p:txBody>
      </p:sp>
    </p:spTree>
    <p:extLst>
      <p:ext uri="{BB962C8B-B14F-4D97-AF65-F5344CB8AC3E}">
        <p14:creationId xmlns:p14="http://schemas.microsoft.com/office/powerpoint/2010/main" val="1237824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7D4A9CD-68FA-49B0-8698-C60BB241DB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E005BBF-6636-425E-83FC-4AE053E15322}" type="slidenum">
              <a:rPr lang="en-US" altLang="cs-CZ" sz="1200"/>
              <a:pPr eaLnBrk="1" hangingPunct="1"/>
              <a:t>24</a:t>
            </a:fld>
            <a:endParaRPr lang="en-US" altLang="cs-CZ" sz="1200"/>
          </a:p>
        </p:txBody>
      </p:sp>
      <p:sp>
        <p:nvSpPr>
          <p:cNvPr id="8195" name="Rectangle 2">
            <a:extLst>
              <a:ext uri="{FF2B5EF4-FFF2-40B4-BE49-F238E27FC236}">
                <a16:creationId xmlns:a16="http://schemas.microsoft.com/office/drawing/2014/main" id="{285AC385-DBC6-433F-8E28-A6F1355ABF9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DD823EA-1733-41B4-BCA6-B63F48787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cs-CZ">
              <a:latin typeface="Arial" panose="020B0604020202020204" pitchFamily="34" charset="0"/>
            </a:endParaRPr>
          </a:p>
        </p:txBody>
      </p:sp>
    </p:spTree>
    <p:extLst>
      <p:ext uri="{BB962C8B-B14F-4D97-AF65-F5344CB8AC3E}">
        <p14:creationId xmlns:p14="http://schemas.microsoft.com/office/powerpoint/2010/main" val="4285190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51C6097-5945-4F81-8939-03B1547B55F2}" type="slidenum">
              <a:rPr lang="en-US" altLang="cs-CZ" smtClean="0"/>
              <a:pPr/>
              <a:t>25</a:t>
            </a:fld>
            <a:endParaRPr lang="en-US" altLang="cs-CZ"/>
          </a:p>
        </p:txBody>
      </p:sp>
    </p:spTree>
    <p:extLst>
      <p:ext uri="{BB962C8B-B14F-4D97-AF65-F5344CB8AC3E}">
        <p14:creationId xmlns:p14="http://schemas.microsoft.com/office/powerpoint/2010/main" val="400174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7D4A9CD-68FA-49B0-8698-C60BB241DB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E005BBF-6636-425E-83FC-4AE053E15322}" type="slidenum">
              <a:rPr lang="en-US" altLang="cs-CZ" sz="1200"/>
              <a:pPr eaLnBrk="1" hangingPunct="1"/>
              <a:t>26</a:t>
            </a:fld>
            <a:endParaRPr lang="en-US" altLang="cs-CZ" sz="1200"/>
          </a:p>
        </p:txBody>
      </p:sp>
      <p:sp>
        <p:nvSpPr>
          <p:cNvPr id="8195" name="Rectangle 2">
            <a:extLst>
              <a:ext uri="{FF2B5EF4-FFF2-40B4-BE49-F238E27FC236}">
                <a16:creationId xmlns:a16="http://schemas.microsoft.com/office/drawing/2014/main" id="{285AC385-DBC6-433F-8E28-A6F1355ABF9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DD823EA-1733-41B4-BCA6-B63F48787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cs-CZ">
              <a:latin typeface="Arial" panose="020B0604020202020204" pitchFamily="34" charset="0"/>
            </a:endParaRPr>
          </a:p>
        </p:txBody>
      </p:sp>
    </p:spTree>
    <p:extLst>
      <p:ext uri="{BB962C8B-B14F-4D97-AF65-F5344CB8AC3E}">
        <p14:creationId xmlns:p14="http://schemas.microsoft.com/office/powerpoint/2010/main" val="237685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51C6097-5945-4F81-8939-03B1547B55F2}" type="slidenum">
              <a:rPr lang="en-US" altLang="cs-CZ" smtClean="0"/>
              <a:pPr/>
              <a:t>27</a:t>
            </a:fld>
            <a:endParaRPr lang="en-US" altLang="cs-CZ"/>
          </a:p>
        </p:txBody>
      </p:sp>
    </p:spTree>
    <p:extLst>
      <p:ext uri="{BB962C8B-B14F-4D97-AF65-F5344CB8AC3E}">
        <p14:creationId xmlns:p14="http://schemas.microsoft.com/office/powerpoint/2010/main" val="601931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51C6097-5945-4F81-8939-03B1547B55F2}" type="slidenum">
              <a:rPr lang="en-US" altLang="cs-CZ" smtClean="0"/>
              <a:pPr/>
              <a:t>28</a:t>
            </a:fld>
            <a:endParaRPr lang="en-US" altLang="cs-CZ"/>
          </a:p>
        </p:txBody>
      </p:sp>
    </p:spTree>
    <p:extLst>
      <p:ext uri="{BB962C8B-B14F-4D97-AF65-F5344CB8AC3E}">
        <p14:creationId xmlns:p14="http://schemas.microsoft.com/office/powerpoint/2010/main" val="737989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8AD2AF9-33AD-4EE4-AA8A-84BD5EA271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D0F0C27-9C73-4B1C-86BC-00C3410AF669}" type="slidenum">
              <a:rPr lang="en-US" altLang="cs-CZ" sz="1200"/>
              <a:pPr eaLnBrk="1" hangingPunct="1"/>
              <a:t>2</a:t>
            </a:fld>
            <a:endParaRPr lang="en-US" altLang="cs-CZ" sz="1200"/>
          </a:p>
        </p:txBody>
      </p:sp>
      <p:sp>
        <p:nvSpPr>
          <p:cNvPr id="7171" name="Rectangle 2">
            <a:extLst>
              <a:ext uri="{FF2B5EF4-FFF2-40B4-BE49-F238E27FC236}">
                <a16:creationId xmlns:a16="http://schemas.microsoft.com/office/drawing/2014/main" id="{4B64D83E-5497-4D52-B167-F1DBB6EF3C45}"/>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4C16A56C-E48B-4F8D-B082-24A41D648B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7D4A9CD-68FA-49B0-8698-C60BB241DB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E005BBF-6636-425E-83FC-4AE053E15322}" type="slidenum">
              <a:rPr lang="en-US" altLang="cs-CZ" sz="1200"/>
              <a:pPr eaLnBrk="1" hangingPunct="1"/>
              <a:t>3</a:t>
            </a:fld>
            <a:endParaRPr lang="en-US" altLang="cs-CZ" sz="1200"/>
          </a:p>
        </p:txBody>
      </p:sp>
      <p:sp>
        <p:nvSpPr>
          <p:cNvPr id="8195" name="Rectangle 2">
            <a:extLst>
              <a:ext uri="{FF2B5EF4-FFF2-40B4-BE49-F238E27FC236}">
                <a16:creationId xmlns:a16="http://schemas.microsoft.com/office/drawing/2014/main" id="{285AC385-DBC6-433F-8E28-A6F1355ABF9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DD823EA-1733-41B4-BCA6-B63F48787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cs-CZ">
              <a:latin typeface="Arial" panose="020B0604020202020204" pitchFamily="34" charset="0"/>
            </a:endParaRPr>
          </a:p>
        </p:txBody>
      </p:sp>
    </p:spTree>
    <p:extLst>
      <p:ext uri="{BB962C8B-B14F-4D97-AF65-F5344CB8AC3E}">
        <p14:creationId xmlns:p14="http://schemas.microsoft.com/office/powerpoint/2010/main" val="1470953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7D4A9CD-68FA-49B0-8698-C60BB241DB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E005BBF-6636-425E-83FC-4AE053E15322}" type="slidenum">
              <a:rPr lang="en-US" altLang="cs-CZ" sz="1200"/>
              <a:pPr eaLnBrk="1" hangingPunct="1"/>
              <a:t>5</a:t>
            </a:fld>
            <a:endParaRPr lang="en-US" altLang="cs-CZ" sz="1200"/>
          </a:p>
        </p:txBody>
      </p:sp>
      <p:sp>
        <p:nvSpPr>
          <p:cNvPr id="8195" name="Rectangle 2">
            <a:extLst>
              <a:ext uri="{FF2B5EF4-FFF2-40B4-BE49-F238E27FC236}">
                <a16:creationId xmlns:a16="http://schemas.microsoft.com/office/drawing/2014/main" id="{285AC385-DBC6-433F-8E28-A6F1355ABF9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DD823EA-1733-41B4-BCA6-B63F48787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cs-CZ">
              <a:latin typeface="Arial" panose="020B0604020202020204" pitchFamily="34" charset="0"/>
            </a:endParaRPr>
          </a:p>
        </p:txBody>
      </p:sp>
    </p:spTree>
    <p:extLst>
      <p:ext uri="{BB962C8B-B14F-4D97-AF65-F5344CB8AC3E}">
        <p14:creationId xmlns:p14="http://schemas.microsoft.com/office/powerpoint/2010/main" val="206678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7D4A9CD-68FA-49B0-8698-C60BB241DB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E005BBF-6636-425E-83FC-4AE053E15322}" type="slidenum">
              <a:rPr lang="en-US" altLang="cs-CZ" sz="1200"/>
              <a:pPr eaLnBrk="1" hangingPunct="1"/>
              <a:t>7</a:t>
            </a:fld>
            <a:endParaRPr lang="en-US" altLang="cs-CZ" sz="1200"/>
          </a:p>
        </p:txBody>
      </p:sp>
      <p:sp>
        <p:nvSpPr>
          <p:cNvPr id="8195" name="Rectangle 2">
            <a:extLst>
              <a:ext uri="{FF2B5EF4-FFF2-40B4-BE49-F238E27FC236}">
                <a16:creationId xmlns:a16="http://schemas.microsoft.com/office/drawing/2014/main" id="{285AC385-DBC6-433F-8E28-A6F1355ABF9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DD823EA-1733-41B4-BCA6-B63F48787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cs-CZ">
              <a:latin typeface="Arial" panose="020B0604020202020204" pitchFamily="34" charset="0"/>
            </a:endParaRPr>
          </a:p>
        </p:txBody>
      </p:sp>
    </p:spTree>
    <p:extLst>
      <p:ext uri="{BB962C8B-B14F-4D97-AF65-F5344CB8AC3E}">
        <p14:creationId xmlns:p14="http://schemas.microsoft.com/office/powerpoint/2010/main" val="160865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7D4A9CD-68FA-49B0-8698-C60BB241DB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E005BBF-6636-425E-83FC-4AE053E15322}" type="slidenum">
              <a:rPr lang="en-US" altLang="cs-CZ" sz="1200"/>
              <a:pPr eaLnBrk="1" hangingPunct="1"/>
              <a:t>9</a:t>
            </a:fld>
            <a:endParaRPr lang="en-US" altLang="cs-CZ" sz="1200"/>
          </a:p>
        </p:txBody>
      </p:sp>
      <p:sp>
        <p:nvSpPr>
          <p:cNvPr id="8195" name="Rectangle 2">
            <a:extLst>
              <a:ext uri="{FF2B5EF4-FFF2-40B4-BE49-F238E27FC236}">
                <a16:creationId xmlns:a16="http://schemas.microsoft.com/office/drawing/2014/main" id="{285AC385-DBC6-433F-8E28-A6F1355ABF9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DD823EA-1733-41B4-BCA6-B63F48787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cs-CZ">
              <a:latin typeface="Arial" panose="020B0604020202020204" pitchFamily="34" charset="0"/>
            </a:endParaRPr>
          </a:p>
        </p:txBody>
      </p:sp>
    </p:spTree>
    <p:extLst>
      <p:ext uri="{BB962C8B-B14F-4D97-AF65-F5344CB8AC3E}">
        <p14:creationId xmlns:p14="http://schemas.microsoft.com/office/powerpoint/2010/main" val="310065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7D4A9CD-68FA-49B0-8698-C60BB241DB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E005BBF-6636-425E-83FC-4AE053E15322}" type="slidenum">
              <a:rPr lang="en-US" altLang="cs-CZ" sz="1200"/>
              <a:pPr eaLnBrk="1" hangingPunct="1"/>
              <a:t>12</a:t>
            </a:fld>
            <a:endParaRPr lang="en-US" altLang="cs-CZ" sz="1200"/>
          </a:p>
        </p:txBody>
      </p:sp>
      <p:sp>
        <p:nvSpPr>
          <p:cNvPr id="8195" name="Rectangle 2">
            <a:extLst>
              <a:ext uri="{FF2B5EF4-FFF2-40B4-BE49-F238E27FC236}">
                <a16:creationId xmlns:a16="http://schemas.microsoft.com/office/drawing/2014/main" id="{285AC385-DBC6-433F-8E28-A6F1355ABF9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DD823EA-1733-41B4-BCA6-B63F48787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7D4A9CD-68FA-49B0-8698-C60BB241DB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E005BBF-6636-425E-83FC-4AE053E15322}" type="slidenum">
              <a:rPr lang="en-US" altLang="cs-CZ" sz="1200"/>
              <a:pPr eaLnBrk="1" hangingPunct="1"/>
              <a:t>14</a:t>
            </a:fld>
            <a:endParaRPr lang="en-US" altLang="cs-CZ" sz="1200"/>
          </a:p>
        </p:txBody>
      </p:sp>
      <p:sp>
        <p:nvSpPr>
          <p:cNvPr id="8195" name="Rectangle 2">
            <a:extLst>
              <a:ext uri="{FF2B5EF4-FFF2-40B4-BE49-F238E27FC236}">
                <a16:creationId xmlns:a16="http://schemas.microsoft.com/office/drawing/2014/main" id="{285AC385-DBC6-433F-8E28-A6F1355ABF9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DD823EA-1733-41B4-BCA6-B63F48787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cs-CZ">
              <a:latin typeface="Arial" panose="020B0604020202020204" pitchFamily="34" charset="0"/>
            </a:endParaRPr>
          </a:p>
        </p:txBody>
      </p:sp>
    </p:spTree>
    <p:extLst>
      <p:ext uri="{BB962C8B-B14F-4D97-AF65-F5344CB8AC3E}">
        <p14:creationId xmlns:p14="http://schemas.microsoft.com/office/powerpoint/2010/main" val="389124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7D4A9CD-68FA-49B0-8698-C60BB241DB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E005BBF-6636-425E-83FC-4AE053E15322}" type="slidenum">
              <a:rPr lang="en-US" altLang="cs-CZ" sz="1200"/>
              <a:pPr eaLnBrk="1" hangingPunct="1"/>
              <a:t>16</a:t>
            </a:fld>
            <a:endParaRPr lang="en-US" altLang="cs-CZ" sz="1200"/>
          </a:p>
        </p:txBody>
      </p:sp>
      <p:sp>
        <p:nvSpPr>
          <p:cNvPr id="8195" name="Rectangle 2">
            <a:extLst>
              <a:ext uri="{FF2B5EF4-FFF2-40B4-BE49-F238E27FC236}">
                <a16:creationId xmlns:a16="http://schemas.microsoft.com/office/drawing/2014/main" id="{285AC385-DBC6-433F-8E28-A6F1355ABF9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DD823EA-1733-41B4-BCA6-B63F48787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cs-CZ">
              <a:latin typeface="Arial" panose="020B0604020202020204" pitchFamily="34" charset="0"/>
            </a:endParaRPr>
          </a:p>
        </p:txBody>
      </p:sp>
    </p:spTree>
    <p:extLst>
      <p:ext uri="{BB962C8B-B14F-4D97-AF65-F5344CB8AC3E}">
        <p14:creationId xmlns:p14="http://schemas.microsoft.com/office/powerpoint/2010/main" val="426103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365375"/>
            <a:ext cx="4038600" cy="1238250"/>
          </a:xfrm>
        </p:spPr>
        <p:txBody>
          <a:bodyPr/>
          <a:lstStyle>
            <a:lvl1pPr algn="ctr">
              <a:defRPr/>
            </a:lvl1pPr>
          </a:lstStyle>
          <a:p>
            <a:r>
              <a:rPr lang="cs-CZ"/>
              <a:t>Kliknutím lze upravit styl.</a:t>
            </a:r>
            <a:endParaRPr lang="en-US"/>
          </a:p>
        </p:txBody>
      </p:sp>
      <p:sp>
        <p:nvSpPr>
          <p:cNvPr id="3075" name="Rectangle 3"/>
          <p:cNvSpPr>
            <a:spLocks noGrp="1" noChangeArrowheads="1"/>
          </p:cNvSpPr>
          <p:nvPr>
            <p:ph type="subTitle" idx="1"/>
          </p:nvPr>
        </p:nvSpPr>
        <p:spPr>
          <a:xfrm>
            <a:off x="304800" y="3813175"/>
            <a:ext cx="4038600" cy="530225"/>
          </a:xfrm>
        </p:spPr>
        <p:txBody>
          <a:bodyPr/>
          <a:lstStyle>
            <a:lvl1pPr marL="0" indent="0" algn="ctr">
              <a:buFontTx/>
              <a:buNone/>
              <a:defRPr sz="2800">
                <a:solidFill>
                  <a:srgbClr val="000000"/>
                </a:solidFill>
              </a:defRPr>
            </a:lvl1pPr>
          </a:lstStyle>
          <a:p>
            <a:r>
              <a:rPr lang="cs-CZ"/>
              <a:t>Kliknutím můžete upravit styl předlohy.</a:t>
            </a:r>
            <a:endParaRPr lang="en-US"/>
          </a:p>
        </p:txBody>
      </p:sp>
    </p:spTree>
    <p:extLst>
      <p:ext uri="{BB962C8B-B14F-4D97-AF65-F5344CB8AC3E}">
        <p14:creationId xmlns:p14="http://schemas.microsoft.com/office/powerpoint/2010/main" val="675390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55700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6975" y="333375"/>
            <a:ext cx="2076450" cy="5610225"/>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47625" y="333375"/>
            <a:ext cx="6076950" cy="561022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261773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Content Placeholder 1"/>
          <p:cNvSpPr>
            <a:spLocks noGrp="1"/>
          </p:cNvSpPr>
          <p:nvPr>
            <p:ph/>
          </p:nvPr>
        </p:nvSpPr>
        <p:spPr>
          <a:xfrm>
            <a:off x="47625" y="333375"/>
            <a:ext cx="8305800" cy="561022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88726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395824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Po kliknutí můžete upravovat styly textu v předloze.</a:t>
            </a:r>
          </a:p>
        </p:txBody>
      </p:sp>
    </p:spTree>
    <p:extLst>
      <p:ext uri="{BB962C8B-B14F-4D97-AF65-F5344CB8AC3E}">
        <p14:creationId xmlns:p14="http://schemas.microsoft.com/office/powerpoint/2010/main" val="81969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990600" y="1676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4724400" y="1676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3868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a:t>Kliknutím lze upravit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Tree>
    <p:extLst>
      <p:ext uri="{BB962C8B-B14F-4D97-AF65-F5344CB8AC3E}">
        <p14:creationId xmlns:p14="http://schemas.microsoft.com/office/powerpoint/2010/main" val="281119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50765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71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Tree>
    <p:extLst>
      <p:ext uri="{BB962C8B-B14F-4D97-AF65-F5344CB8AC3E}">
        <p14:creationId xmlns:p14="http://schemas.microsoft.com/office/powerpoint/2010/main" val="3882713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Tree>
    <p:extLst>
      <p:ext uri="{BB962C8B-B14F-4D97-AF65-F5344CB8AC3E}">
        <p14:creationId xmlns:p14="http://schemas.microsoft.com/office/powerpoint/2010/main" val="86467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66595B7-B166-4DA4-8559-EDB177921346}"/>
              </a:ext>
            </a:extLst>
          </p:cNvPr>
          <p:cNvSpPr>
            <a:spLocks noGrp="1" noChangeArrowheads="1"/>
          </p:cNvSpPr>
          <p:nvPr>
            <p:ph type="title"/>
          </p:nvPr>
        </p:nvSpPr>
        <p:spPr bwMode="auto">
          <a:xfrm>
            <a:off x="47625" y="333375"/>
            <a:ext cx="8305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endParaRPr lang="en-US" altLang="cs-CZ"/>
          </a:p>
        </p:txBody>
      </p:sp>
      <p:sp>
        <p:nvSpPr>
          <p:cNvPr id="1027" name="Rectangle 3">
            <a:extLst>
              <a:ext uri="{FF2B5EF4-FFF2-40B4-BE49-F238E27FC236}">
                <a16:creationId xmlns:a16="http://schemas.microsoft.com/office/drawing/2014/main" id="{1CA189D6-0697-4C96-A122-CB3AECA24520}"/>
              </a:ext>
            </a:extLst>
          </p:cNvPr>
          <p:cNvSpPr>
            <a:spLocks noGrp="1" noChangeArrowheads="1"/>
          </p:cNvSpPr>
          <p:nvPr>
            <p:ph type="body" idx="1"/>
          </p:nvPr>
        </p:nvSpPr>
        <p:spPr bwMode="auto">
          <a:xfrm>
            <a:off x="990600" y="16764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Po kliknutí můžete upravovat styly textu v předloze.</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4400">
          <a:solidFill>
            <a:srgbClr val="000000"/>
          </a:solidFill>
          <a:latin typeface="+mj-lt"/>
          <a:ea typeface="+mj-ea"/>
          <a:cs typeface="+mj-cs"/>
        </a:defRPr>
      </a:lvl1pPr>
      <a:lvl2pPr algn="l" rtl="0" eaLnBrk="1" fontAlgn="base" hangingPunct="1">
        <a:spcBef>
          <a:spcPct val="0"/>
        </a:spcBef>
        <a:spcAft>
          <a:spcPct val="0"/>
        </a:spcAft>
        <a:defRPr sz="4400">
          <a:solidFill>
            <a:srgbClr val="000000"/>
          </a:solidFill>
          <a:latin typeface="Microsoft Sans Serif" pitchFamily="34" charset="0"/>
        </a:defRPr>
      </a:lvl2pPr>
      <a:lvl3pPr algn="l" rtl="0" eaLnBrk="1" fontAlgn="base" hangingPunct="1">
        <a:spcBef>
          <a:spcPct val="0"/>
        </a:spcBef>
        <a:spcAft>
          <a:spcPct val="0"/>
        </a:spcAft>
        <a:defRPr sz="4400">
          <a:solidFill>
            <a:srgbClr val="000000"/>
          </a:solidFill>
          <a:latin typeface="Microsoft Sans Serif" pitchFamily="34" charset="0"/>
        </a:defRPr>
      </a:lvl3pPr>
      <a:lvl4pPr algn="l" rtl="0" eaLnBrk="1" fontAlgn="base" hangingPunct="1">
        <a:spcBef>
          <a:spcPct val="0"/>
        </a:spcBef>
        <a:spcAft>
          <a:spcPct val="0"/>
        </a:spcAft>
        <a:defRPr sz="4400">
          <a:solidFill>
            <a:srgbClr val="000000"/>
          </a:solidFill>
          <a:latin typeface="Microsoft Sans Serif" pitchFamily="34" charset="0"/>
        </a:defRPr>
      </a:lvl4pPr>
      <a:lvl5pPr algn="l" rtl="0" eaLnBrk="1" fontAlgn="base" hangingPunct="1">
        <a:spcBef>
          <a:spcPct val="0"/>
        </a:spcBef>
        <a:spcAft>
          <a:spcPct val="0"/>
        </a:spcAft>
        <a:defRPr sz="4400">
          <a:solidFill>
            <a:srgbClr val="000000"/>
          </a:solidFill>
          <a:latin typeface="Microsoft Sans Serif" pitchFamily="34" charset="0"/>
        </a:defRPr>
      </a:lvl5pPr>
      <a:lvl6pPr marL="457200" algn="l" rtl="0" eaLnBrk="1" fontAlgn="base" hangingPunct="1">
        <a:spcBef>
          <a:spcPct val="0"/>
        </a:spcBef>
        <a:spcAft>
          <a:spcPct val="0"/>
        </a:spcAft>
        <a:defRPr sz="4400">
          <a:solidFill>
            <a:srgbClr val="000000"/>
          </a:solidFill>
          <a:latin typeface="Microsoft Sans Serif" pitchFamily="34" charset="0"/>
        </a:defRPr>
      </a:lvl6pPr>
      <a:lvl7pPr marL="914400" algn="l" rtl="0" eaLnBrk="1" fontAlgn="base" hangingPunct="1">
        <a:spcBef>
          <a:spcPct val="0"/>
        </a:spcBef>
        <a:spcAft>
          <a:spcPct val="0"/>
        </a:spcAft>
        <a:defRPr sz="4400">
          <a:solidFill>
            <a:srgbClr val="000000"/>
          </a:solidFill>
          <a:latin typeface="Microsoft Sans Serif" pitchFamily="34" charset="0"/>
        </a:defRPr>
      </a:lvl7pPr>
      <a:lvl8pPr marL="1371600" algn="l" rtl="0" eaLnBrk="1" fontAlgn="base" hangingPunct="1">
        <a:spcBef>
          <a:spcPct val="0"/>
        </a:spcBef>
        <a:spcAft>
          <a:spcPct val="0"/>
        </a:spcAft>
        <a:defRPr sz="4400">
          <a:solidFill>
            <a:srgbClr val="000000"/>
          </a:solidFill>
          <a:latin typeface="Microsoft Sans Serif" pitchFamily="34" charset="0"/>
        </a:defRPr>
      </a:lvl8pPr>
      <a:lvl9pPr marL="1828800" algn="l" rtl="0" eaLnBrk="1" fontAlgn="base" hangingPunct="1">
        <a:spcBef>
          <a:spcPct val="0"/>
        </a:spcBef>
        <a:spcAft>
          <a:spcPct val="0"/>
        </a:spcAft>
        <a:defRPr sz="4400">
          <a:solidFill>
            <a:srgbClr val="000000"/>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1" name="Rectangle 5">
            <a:extLst>
              <a:ext uri="{FF2B5EF4-FFF2-40B4-BE49-F238E27FC236}">
                <a16:creationId xmlns:a16="http://schemas.microsoft.com/office/drawing/2014/main" id="{35DFBB6D-C4FB-420A-B9F6-181D50000613}"/>
              </a:ext>
            </a:extLst>
          </p:cNvPr>
          <p:cNvSpPr>
            <a:spLocks noGrp="1" noChangeArrowheads="1"/>
          </p:cNvSpPr>
          <p:nvPr>
            <p:ph type="ctrTitle"/>
          </p:nvPr>
        </p:nvSpPr>
        <p:spPr>
          <a:xfrm>
            <a:off x="4419600" y="914400"/>
            <a:ext cx="4544888" cy="1238250"/>
          </a:xfrm>
        </p:spPr>
        <p:txBody>
          <a:bodyPr/>
          <a:lstStyle/>
          <a:p>
            <a:pPr eaLnBrk="1" hangingPunct="1"/>
            <a:r>
              <a:rPr lang="cs-CZ" altLang="cs-CZ" dirty="0">
                <a:solidFill>
                  <a:schemeClr val="bg1"/>
                </a:solidFill>
                <a:latin typeface="Segoe UI Black" panose="020B0A02040204020203" pitchFamily="34" charset="0"/>
                <a:ea typeface="Segoe UI Black" panose="020B0A02040204020203" pitchFamily="34" charset="0"/>
              </a:rPr>
              <a:t>CENA AZZS ČR za rok 2020</a:t>
            </a:r>
            <a:endParaRPr lang="en-US" altLang="cs-CZ" dirty="0">
              <a:solidFill>
                <a:schemeClr val="bg1"/>
              </a:solidFill>
              <a:latin typeface="Segoe UI Black" panose="020B0A02040204020203" pitchFamily="34" charset="0"/>
              <a:ea typeface="Segoe UI Black" panose="020B0A02040204020203" pitchFamily="34" charset="0"/>
            </a:endParaRPr>
          </a:p>
        </p:txBody>
      </p:sp>
      <p:pic>
        <p:nvPicPr>
          <p:cNvPr id="5" name="Obrázek 8">
            <a:extLst>
              <a:ext uri="{FF2B5EF4-FFF2-40B4-BE49-F238E27FC236}">
                <a16:creationId xmlns:a16="http://schemas.microsoft.com/office/drawing/2014/main" id="{44ABAEAD-06FF-4751-9E24-A7EA075A5FD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11560" y="836712"/>
            <a:ext cx="2451382" cy="1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7322844-8850-4429-A68D-0E9566672698}"/>
              </a:ext>
            </a:extLst>
          </p:cNvPr>
          <p:cNvPicPr/>
          <p:nvPr/>
        </p:nvPicPr>
        <p:blipFill>
          <a:blip r:embed="rId2" cstate="email">
            <a:extLst>
              <a:ext uri="{28A0092B-C50C-407E-A947-70E740481C1C}">
                <a14:useLocalDpi xmlns:a14="http://schemas.microsoft.com/office/drawing/2010/main"/>
              </a:ext>
            </a:extLst>
          </a:blip>
          <a:stretch>
            <a:fillRect/>
          </a:stretch>
        </p:blipFill>
        <p:spPr>
          <a:xfrm rot="5400000">
            <a:off x="404039" y="3045951"/>
            <a:ext cx="3388995" cy="2541905"/>
          </a:xfrm>
          <a:prstGeom prst="rect">
            <a:avLst/>
          </a:prstGeom>
        </p:spPr>
      </p:pic>
      <p:sp>
        <p:nvSpPr>
          <p:cNvPr id="7" name="TextovéPole 6">
            <a:extLst>
              <a:ext uri="{FF2B5EF4-FFF2-40B4-BE49-F238E27FC236}">
                <a16:creationId xmlns:a16="http://schemas.microsoft.com/office/drawing/2014/main" id="{816DDCA4-4745-4B65-9897-A0ED5AA7EDA5}"/>
              </a:ext>
            </a:extLst>
          </p:cNvPr>
          <p:cNvSpPr txBox="1"/>
          <p:nvPr/>
        </p:nvSpPr>
        <p:spPr>
          <a:xfrm>
            <a:off x="467544" y="1340768"/>
            <a:ext cx="3456384" cy="1200329"/>
          </a:xfrm>
          <a:prstGeom prst="rect">
            <a:avLst/>
          </a:prstGeom>
          <a:noFill/>
        </p:spPr>
        <p:txBody>
          <a:bodyPr wrap="square" rtlCol="0">
            <a:spAutoFit/>
          </a:bodyPr>
          <a:lstStyle/>
          <a:p>
            <a:r>
              <a:rPr lang="cs-CZ" dirty="0">
                <a:solidFill>
                  <a:schemeClr val="bg1"/>
                </a:solidFill>
                <a:latin typeface="Segoe UI Black" panose="020B0A02040204020203" pitchFamily="34" charset="0"/>
                <a:ea typeface="Segoe UI Black" panose="020B0A02040204020203" pitchFamily="34" charset="0"/>
              </a:rPr>
              <a:t>RV skupina </a:t>
            </a:r>
          </a:p>
          <a:p>
            <a:r>
              <a:rPr lang="cs-CZ" dirty="0">
                <a:solidFill>
                  <a:schemeClr val="bg1"/>
                </a:solidFill>
                <a:latin typeface="Segoe UI Black" panose="020B0A02040204020203" pitchFamily="34" charset="0"/>
                <a:ea typeface="Segoe UI Black" panose="020B0A02040204020203" pitchFamily="34" charset="0"/>
              </a:rPr>
              <a:t>MUDr. Jiří Maruna</a:t>
            </a:r>
          </a:p>
          <a:p>
            <a:r>
              <a:rPr lang="cs-CZ" dirty="0">
                <a:solidFill>
                  <a:schemeClr val="bg1"/>
                </a:solidFill>
                <a:latin typeface="Segoe UI Black" panose="020B0A02040204020203" pitchFamily="34" charset="0"/>
                <a:ea typeface="Segoe UI Black" panose="020B0A02040204020203" pitchFamily="34" charset="0"/>
              </a:rPr>
              <a:t>Jan </a:t>
            </a:r>
            <a:r>
              <a:rPr lang="cs-CZ" dirty="0" err="1">
                <a:solidFill>
                  <a:schemeClr val="bg1"/>
                </a:solidFill>
                <a:latin typeface="Segoe UI Black" panose="020B0A02040204020203" pitchFamily="34" charset="0"/>
                <a:ea typeface="Segoe UI Black" panose="020B0A02040204020203" pitchFamily="34" charset="0"/>
              </a:rPr>
              <a:t>Pujman</a:t>
            </a:r>
            <a:endParaRPr lang="cs-CZ" dirty="0">
              <a:solidFill>
                <a:schemeClr val="bg1"/>
              </a:solidFill>
              <a:latin typeface="Segoe UI Black" panose="020B0A02040204020203" pitchFamily="34" charset="0"/>
              <a:ea typeface="Segoe UI Black" panose="020B0A02040204020203" pitchFamily="34" charset="0"/>
            </a:endParaRPr>
          </a:p>
        </p:txBody>
      </p:sp>
      <p:pic>
        <p:nvPicPr>
          <p:cNvPr id="9" name="Zástupný obsah 8">
            <a:extLst>
              <a:ext uri="{FF2B5EF4-FFF2-40B4-BE49-F238E27FC236}">
                <a16:creationId xmlns:a16="http://schemas.microsoft.com/office/drawing/2014/main" id="{7A304600-6F06-4A95-BA80-8266550D25CD}"/>
              </a:ext>
            </a:extLst>
          </p:cNvPr>
          <p:cNvPicPr>
            <a:picLocks noGrp="1" noChangeAspect="1"/>
          </p:cNvPicPr>
          <p:nvPr>
            <p:ph idx="1"/>
          </p:nvPr>
        </p:nvPicPr>
        <p:blipFill>
          <a:blip r:embed="rId3"/>
          <a:stretch>
            <a:fillRect/>
          </a:stretch>
        </p:blipFill>
        <p:spPr>
          <a:xfrm>
            <a:off x="3923928" y="2852936"/>
            <a:ext cx="5023056" cy="2376264"/>
          </a:xfrm>
          <a:prstGeom prst="rect">
            <a:avLst/>
          </a:prstGeom>
        </p:spPr>
      </p:pic>
      <p:sp>
        <p:nvSpPr>
          <p:cNvPr id="10" name="TextovéPole 9">
            <a:extLst>
              <a:ext uri="{FF2B5EF4-FFF2-40B4-BE49-F238E27FC236}">
                <a16:creationId xmlns:a16="http://schemas.microsoft.com/office/drawing/2014/main" id="{36594683-6866-46BF-9F6D-78676951321B}"/>
              </a:ext>
            </a:extLst>
          </p:cNvPr>
          <p:cNvSpPr txBox="1"/>
          <p:nvPr/>
        </p:nvSpPr>
        <p:spPr>
          <a:xfrm>
            <a:off x="3894339" y="1338849"/>
            <a:ext cx="4188315" cy="1200329"/>
          </a:xfrm>
          <a:prstGeom prst="rect">
            <a:avLst/>
          </a:prstGeom>
          <a:noFill/>
        </p:spPr>
        <p:txBody>
          <a:bodyPr wrap="square" rtlCol="0">
            <a:spAutoFit/>
          </a:bodyPr>
          <a:lstStyle/>
          <a:p>
            <a:r>
              <a:rPr lang="cs-CZ" dirty="0">
                <a:solidFill>
                  <a:schemeClr val="bg1"/>
                </a:solidFill>
                <a:latin typeface="Segoe UI Black" panose="020B0A02040204020203" pitchFamily="34" charset="0"/>
                <a:ea typeface="Segoe UI Black" panose="020B0A02040204020203" pitchFamily="34" charset="0"/>
              </a:rPr>
              <a:t>RZP skupina</a:t>
            </a:r>
          </a:p>
          <a:p>
            <a:r>
              <a:rPr lang="cs-CZ" dirty="0">
                <a:solidFill>
                  <a:schemeClr val="bg1"/>
                </a:solidFill>
                <a:latin typeface="Segoe UI Black" panose="020B0A02040204020203" pitchFamily="34" charset="0"/>
                <a:ea typeface="Segoe UI Black" panose="020B0A02040204020203" pitchFamily="34" charset="0"/>
              </a:rPr>
              <a:t>Ludmila Pujmanová</a:t>
            </a:r>
          </a:p>
          <a:p>
            <a:r>
              <a:rPr lang="cs-CZ" dirty="0">
                <a:solidFill>
                  <a:schemeClr val="bg1"/>
                </a:solidFill>
                <a:latin typeface="Segoe UI Black" panose="020B0A02040204020203" pitchFamily="34" charset="0"/>
                <a:ea typeface="Segoe UI Black" panose="020B0A02040204020203" pitchFamily="34" charset="0"/>
              </a:rPr>
              <a:t>Martin </a:t>
            </a:r>
            <a:r>
              <a:rPr lang="cs-CZ" dirty="0" err="1">
                <a:solidFill>
                  <a:schemeClr val="bg1"/>
                </a:solidFill>
                <a:latin typeface="Segoe UI Black" panose="020B0A02040204020203" pitchFamily="34" charset="0"/>
                <a:ea typeface="Segoe UI Black" panose="020B0A02040204020203" pitchFamily="34" charset="0"/>
              </a:rPr>
              <a:t>Cichý</a:t>
            </a:r>
            <a:endParaRPr lang="cs-CZ" dirty="0">
              <a:solidFill>
                <a:schemeClr val="bg1"/>
              </a:solidFill>
              <a:latin typeface="Segoe UI Black" panose="020B0A02040204020203" pitchFamily="34" charset="0"/>
              <a:ea typeface="Segoe UI Black" panose="020B0A02040204020203" pitchFamily="34" charset="0"/>
            </a:endParaRPr>
          </a:p>
        </p:txBody>
      </p:sp>
      <p:sp>
        <p:nvSpPr>
          <p:cNvPr id="11" name="TextovéPole 10">
            <a:extLst>
              <a:ext uri="{FF2B5EF4-FFF2-40B4-BE49-F238E27FC236}">
                <a16:creationId xmlns:a16="http://schemas.microsoft.com/office/drawing/2014/main" id="{6BA232E1-3448-4871-9EA4-88FAAB787E61}"/>
              </a:ext>
            </a:extLst>
          </p:cNvPr>
          <p:cNvSpPr txBox="1"/>
          <p:nvPr/>
        </p:nvSpPr>
        <p:spPr>
          <a:xfrm>
            <a:off x="434000" y="710622"/>
            <a:ext cx="8042586" cy="707886"/>
          </a:xfrm>
          <a:prstGeom prst="rect">
            <a:avLst/>
          </a:prstGeom>
          <a:noFill/>
        </p:spPr>
        <p:txBody>
          <a:bodyPr wrap="none" rtlCol="0">
            <a:spAutoFit/>
          </a:bodyPr>
          <a:lstStyle/>
          <a:p>
            <a:r>
              <a:rPr lang="cs-CZ" sz="1600" b="1" kern="100" dirty="0">
                <a:solidFill>
                  <a:schemeClr val="bg1"/>
                </a:solidFill>
                <a:latin typeface="Segoe UI Black" panose="020B0A02040204020203" pitchFamily="34" charset="0"/>
                <a:ea typeface="Segoe UI Black" panose="020B0A02040204020203" pitchFamily="34" charset="0"/>
                <a:cs typeface="Arial" panose="020B0604020202020204" pitchFamily="34" charset="0"/>
              </a:rPr>
              <a:t>2 posádky ZZS</a:t>
            </a:r>
            <a:r>
              <a:rPr lang="cs-CZ" sz="1600" b="1" kern="100" dirty="0">
                <a:solidFill>
                  <a:schemeClr val="bg1"/>
                </a:solidFill>
                <a:effectLst/>
                <a:latin typeface="Segoe UI Black" panose="020B0A02040204020203" pitchFamily="34" charset="0"/>
                <a:ea typeface="Segoe UI Black" panose="020B0A02040204020203" pitchFamily="34" charset="0"/>
                <a:cs typeface="Arial" panose="020B0604020202020204" pitchFamily="34" charset="0"/>
              </a:rPr>
              <a:t> za vysoce profesionální zásah u vlakového neštěstí u Perninku.</a:t>
            </a:r>
            <a:endParaRPr lang="cs-CZ" sz="1600" kern="100" dirty="0">
              <a:solidFill>
                <a:schemeClr val="bg1"/>
              </a:solidFill>
              <a:effectLst/>
              <a:latin typeface="Segoe UI Black" panose="020B0A02040204020203" pitchFamily="34" charset="0"/>
              <a:ea typeface="Segoe UI Black" panose="020B0A02040204020203" pitchFamily="34" charset="0"/>
              <a:cs typeface="Arial" panose="020B0604020202020204" pitchFamily="34" charset="0"/>
            </a:endParaRPr>
          </a:p>
          <a:p>
            <a:endParaRPr lang="cs-CZ" dirty="0"/>
          </a:p>
        </p:txBody>
      </p:sp>
    </p:spTree>
    <p:extLst>
      <p:ext uri="{BB962C8B-B14F-4D97-AF65-F5344CB8AC3E}">
        <p14:creationId xmlns:p14="http://schemas.microsoft.com/office/powerpoint/2010/main" val="136096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3FE488C-4D22-4E84-9E81-BBE856C4E9A8}"/>
              </a:ext>
            </a:extLst>
          </p:cNvPr>
          <p:cNvSpPr>
            <a:spLocks noGrp="1"/>
          </p:cNvSpPr>
          <p:nvPr>
            <p:ph idx="1"/>
          </p:nvPr>
        </p:nvSpPr>
        <p:spPr>
          <a:xfrm>
            <a:off x="1043608" y="1638654"/>
            <a:ext cx="7685856" cy="4267200"/>
          </a:xfrm>
        </p:spPr>
        <p:txBody>
          <a:bodyPr/>
          <a:lstStyle/>
          <a:p>
            <a:pPr marL="0" indent="0" algn="just" hangingPunct="0">
              <a:buNone/>
            </a:pPr>
            <a:r>
              <a:rPr lang="cs-CZ" sz="1600" kern="100" dirty="0">
                <a:latin typeface="Arial" panose="020B0604020202020204" pitchFamily="34" charset="0"/>
                <a:ea typeface="Segoe UI Black" panose="020B0A02040204020203" pitchFamily="34" charset="0"/>
                <a:cs typeface="Arial" panose="020B0604020202020204" pitchFamily="34" charset="0"/>
              </a:rPr>
              <a:t>     </a:t>
            </a:r>
            <a:r>
              <a:rPr lang="cs-CZ" sz="1600" kern="100" dirty="0">
                <a:effectLst/>
                <a:latin typeface="Arial" panose="020B0604020202020204" pitchFamily="34" charset="0"/>
                <a:ea typeface="Segoe UI Black" panose="020B0A02040204020203" pitchFamily="34" charset="0"/>
                <a:cs typeface="Arial" panose="020B0604020202020204" pitchFamily="34" charset="0"/>
              </a:rPr>
              <a:t>Nominovaní zaměstnanci ZZS Karlovarského kraje byli prvními záchranáři na místě vlakového neštěstí na trati mezi Perninkem a Karlovými Vary. Tato čtveřice pod vedením MUDr. Maruny pracovala přímo u vlakových souprav, kde zkontrolovala stav všech zraněných osob, zatímco další kolegové budovali jednotlivá pracoviště na 600 m vzdáleném nádraží v Perninku. Vhledem ke vzdálenosti místa nehody od těchto pracovišť provedli rovněž všechny život stabilizující úkony, které si stav zraněných vyžadoval. I díky nim tak už po příjezdu záchranářů nikdo další nezemřel.</a:t>
            </a:r>
          </a:p>
          <a:p>
            <a:pPr marL="0" indent="0" algn="just" hangingPunct="0">
              <a:buNone/>
            </a:pPr>
            <a:r>
              <a:rPr lang="cs-CZ" sz="1600" kern="100" dirty="0">
                <a:effectLst/>
                <a:latin typeface="Arial" panose="020B0604020202020204" pitchFamily="34" charset="0"/>
                <a:ea typeface="Segoe UI Black" panose="020B0A02040204020203" pitchFamily="34" charset="0"/>
                <a:cs typeface="Arial" panose="020B0604020202020204" pitchFamily="34" charset="0"/>
              </a:rPr>
              <a:t>     Jde o zkušené kolegy. MUDr. Maruna je původem anesteziolog, který je již dlouhé roky kmenovým lékařem ZZS KVK. Rovněž manželé </a:t>
            </a:r>
            <a:r>
              <a:rPr lang="cs-CZ" sz="1600" kern="100" dirty="0" err="1">
                <a:effectLst/>
                <a:latin typeface="Arial" panose="020B0604020202020204" pitchFamily="34" charset="0"/>
                <a:ea typeface="Segoe UI Black" panose="020B0A02040204020203" pitchFamily="34" charset="0"/>
                <a:cs typeface="Arial" panose="020B0604020202020204" pitchFamily="34" charset="0"/>
              </a:rPr>
              <a:t>Pujmanovi</a:t>
            </a:r>
            <a:r>
              <a:rPr lang="cs-CZ" sz="1600" kern="100" dirty="0">
                <a:effectLst/>
                <a:latin typeface="Arial" panose="020B0604020202020204" pitchFamily="34" charset="0"/>
                <a:ea typeface="Segoe UI Black" panose="020B0A02040204020203" pitchFamily="34" charset="0"/>
                <a:cs typeface="Arial" panose="020B0604020202020204" pitchFamily="34" charset="0"/>
              </a:rPr>
              <a:t> jsou u nás již dvacet let a pan </a:t>
            </a:r>
            <a:r>
              <a:rPr lang="cs-CZ" sz="1600" kern="100" dirty="0" err="1">
                <a:effectLst/>
                <a:latin typeface="Arial" panose="020B0604020202020204" pitchFamily="34" charset="0"/>
                <a:ea typeface="Segoe UI Black" panose="020B0A02040204020203" pitchFamily="34" charset="0"/>
                <a:cs typeface="Arial" panose="020B0604020202020204" pitchFamily="34" charset="0"/>
              </a:rPr>
              <a:t>Cichý</a:t>
            </a:r>
            <a:r>
              <a:rPr lang="cs-CZ" sz="1600" kern="100" dirty="0">
                <a:effectLst/>
                <a:latin typeface="Arial" panose="020B0604020202020204" pitchFamily="34" charset="0"/>
                <a:ea typeface="Segoe UI Black" panose="020B0A02040204020203" pitchFamily="34" charset="0"/>
                <a:cs typeface="Arial" panose="020B0604020202020204" pitchFamily="34" charset="0"/>
              </a:rPr>
              <a:t> ještě o pár let déle. Možná to byly právě jejich dlouholeté zkušenosti ve spojení s pravidelným výcvikem, díky nimž dokázali se ctí obstát i v takto náročné situaci. </a:t>
            </a:r>
          </a:p>
          <a:p>
            <a:endParaRPr lang="cs-CZ" dirty="0"/>
          </a:p>
        </p:txBody>
      </p:sp>
      <p:pic>
        <p:nvPicPr>
          <p:cNvPr id="4" name="Obrázek 3">
            <a:extLst>
              <a:ext uri="{FF2B5EF4-FFF2-40B4-BE49-F238E27FC236}">
                <a16:creationId xmlns:a16="http://schemas.microsoft.com/office/drawing/2014/main" id="{A859821D-DB3F-48D7-B7C3-2DF8CEFEA4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92454"/>
            <a:ext cx="1493838"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83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E074D54-B80D-4C71-B896-5EEF6D6723EA}"/>
              </a:ext>
            </a:extLst>
          </p:cNvPr>
          <p:cNvSpPr>
            <a:spLocks noGrp="1" noChangeArrowheads="1"/>
          </p:cNvSpPr>
          <p:nvPr>
            <p:ph type="body" idx="1"/>
          </p:nvPr>
        </p:nvSpPr>
        <p:spPr>
          <a:xfrm>
            <a:off x="1907704" y="1844824"/>
            <a:ext cx="6855296" cy="2736304"/>
          </a:xfrm>
        </p:spPr>
        <p:txBody>
          <a:bodyPr/>
          <a:lstStyle/>
          <a:p>
            <a:pPr algn="ctr">
              <a:spcBef>
                <a:spcPct val="0"/>
              </a:spcBef>
              <a:buNone/>
              <a:defRPr/>
            </a:pPr>
            <a:r>
              <a:rPr lang="cs-CZ" altLang="cs-CZ" sz="2800" b="1" kern="1200" dirty="0">
                <a:solidFill>
                  <a:prstClr val="black"/>
                </a:solidFill>
                <a:latin typeface="Segoe UI Black" panose="020B0A02040204020203" pitchFamily="34" charset="0"/>
                <a:ea typeface="Segoe UI Black" panose="020B0A02040204020203" pitchFamily="34" charset="0"/>
              </a:rPr>
              <a:t>   </a:t>
            </a: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Zdravotnická záchranná služba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hl. m. Prahy</a:t>
            </a: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za rok 2020</a:t>
            </a:r>
            <a:endParaRPr lang="en-US" altLang="cs-CZ" sz="1800" dirty="0">
              <a:solidFill>
                <a:schemeClr val="bg2">
                  <a:lumMod val="75000"/>
                </a:schemeClr>
              </a:solidFill>
              <a:latin typeface="Segoe UI Black" panose="020B0A02040204020203" pitchFamily="34" charset="0"/>
              <a:ea typeface="Segoe UI Black" panose="020B0A02040204020203" pitchFamily="34" charset="0"/>
            </a:endParaRPr>
          </a:p>
        </p:txBody>
      </p:sp>
      <p:pic>
        <p:nvPicPr>
          <p:cNvPr id="5" name="Obrázek 4">
            <a:extLst>
              <a:ext uri="{FF2B5EF4-FFF2-40B4-BE49-F238E27FC236}">
                <a16:creationId xmlns:a16="http://schemas.microsoft.com/office/drawing/2014/main" id="{DA0C18E6-3014-48BE-AF19-CE092959FB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60648"/>
            <a:ext cx="1511939" cy="19021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08ACCA-DA22-44F5-AC26-9B0BF01DCF22}"/>
              </a:ext>
            </a:extLst>
          </p:cNvPr>
          <p:cNvSpPr>
            <a:spLocks noGrp="1"/>
          </p:cNvSpPr>
          <p:nvPr>
            <p:ph type="title"/>
          </p:nvPr>
        </p:nvSpPr>
        <p:spPr>
          <a:xfrm>
            <a:off x="-468560" y="334511"/>
            <a:ext cx="8305800" cy="504825"/>
          </a:xfrm>
        </p:spPr>
        <p:txBody>
          <a:bodyPr/>
          <a:lstStyle/>
          <a:p>
            <a:r>
              <a:rPr lang="cs-CZ" dirty="0"/>
              <a:t>      </a:t>
            </a:r>
            <a:r>
              <a:rPr lang="cs-CZ" dirty="0">
                <a:solidFill>
                  <a:schemeClr val="bg1"/>
                </a:solidFill>
              </a:rPr>
              <a:t>Ing. Ondřeje Šedivku </a:t>
            </a:r>
          </a:p>
        </p:txBody>
      </p:sp>
      <p:sp>
        <p:nvSpPr>
          <p:cNvPr id="3" name="Zástupný obsah 2">
            <a:extLst>
              <a:ext uri="{FF2B5EF4-FFF2-40B4-BE49-F238E27FC236}">
                <a16:creationId xmlns:a16="http://schemas.microsoft.com/office/drawing/2014/main" id="{0D364328-661B-4B15-917F-776DC0BECC38}"/>
              </a:ext>
            </a:extLst>
          </p:cNvPr>
          <p:cNvSpPr>
            <a:spLocks noGrp="1"/>
          </p:cNvSpPr>
          <p:nvPr>
            <p:ph idx="1"/>
          </p:nvPr>
        </p:nvSpPr>
        <p:spPr>
          <a:xfrm>
            <a:off x="542924" y="1052736"/>
            <a:ext cx="8305799" cy="720080"/>
          </a:xfrm>
        </p:spPr>
        <p:txBody>
          <a:bodyPr/>
          <a:lstStyle/>
          <a:p>
            <a:pPr marL="0" indent="0" hangingPunct="0">
              <a:buNone/>
            </a:pPr>
            <a:r>
              <a:rPr lang="cs-CZ" sz="1800" b="1" kern="100" dirty="0">
                <a:effectLst/>
                <a:latin typeface="Arial" panose="020B0604020202020204" pitchFamily="34" charset="0"/>
                <a:ea typeface="SimSun" panose="02010600030101010101" pitchFamily="2" charset="-122"/>
                <a:cs typeface="Arial" panose="020B0604020202020204" pitchFamily="34" charset="0"/>
              </a:rPr>
              <a:t>za profesionální krizový management a mimořádné osobní nasazení       v době pandemie COVID-19.</a:t>
            </a:r>
            <a:endParaRPr lang="cs-CZ" sz="1800" kern="100" dirty="0">
              <a:effectLst/>
              <a:latin typeface="Liberation Serif"/>
              <a:ea typeface="SimSun" panose="02010600030101010101" pitchFamily="2" charset="-122"/>
              <a:cs typeface="Arial" panose="020B0604020202020204" pitchFamily="34" charset="0"/>
            </a:endParaRPr>
          </a:p>
          <a:p>
            <a:pPr marL="0" indent="0" algn="just" hangingPunct="0">
              <a:buNone/>
            </a:pPr>
            <a:r>
              <a:rPr lang="cs-CZ" sz="1200" kern="100" dirty="0">
                <a:effectLst/>
                <a:latin typeface="Arial" panose="020B0604020202020204" pitchFamily="34" charset="0"/>
                <a:ea typeface="SimSun" panose="02010600030101010101" pitchFamily="2" charset="-122"/>
                <a:cs typeface="Arial" panose="020B0604020202020204" pitchFamily="34" charset="0"/>
              </a:rPr>
              <a:t>			</a:t>
            </a:r>
          </a:p>
          <a:p>
            <a:pPr marL="0" indent="0" algn="just" hangingPunct="0">
              <a:buNone/>
            </a:pPr>
            <a:r>
              <a:rPr lang="cs-CZ" sz="1200" kern="100" dirty="0">
                <a:latin typeface="Arial" panose="020B0604020202020204" pitchFamily="34" charset="0"/>
                <a:ea typeface="SimSun" panose="02010600030101010101" pitchFamily="2" charset="-122"/>
                <a:cs typeface="Arial" panose="020B0604020202020204" pitchFamily="34" charset="0"/>
              </a:rPr>
              <a:t>			</a:t>
            </a:r>
            <a:endParaRPr lang="cs-CZ" dirty="0"/>
          </a:p>
        </p:txBody>
      </p:sp>
      <p:sp>
        <p:nvSpPr>
          <p:cNvPr id="5" name="TextovéPole 4">
            <a:extLst>
              <a:ext uri="{FF2B5EF4-FFF2-40B4-BE49-F238E27FC236}">
                <a16:creationId xmlns:a16="http://schemas.microsoft.com/office/drawing/2014/main" id="{DC3A73C4-E389-44E0-A581-239A4F55131B}"/>
              </a:ext>
            </a:extLst>
          </p:cNvPr>
          <p:cNvSpPr txBox="1"/>
          <p:nvPr/>
        </p:nvSpPr>
        <p:spPr>
          <a:xfrm>
            <a:off x="4211960" y="1916832"/>
            <a:ext cx="4536504" cy="4616648"/>
          </a:xfrm>
          <a:prstGeom prst="rect">
            <a:avLst/>
          </a:prstGeom>
          <a:noFill/>
        </p:spPr>
        <p:txBody>
          <a:bodyPr wrap="square" rtlCol="0">
            <a:spAutoFit/>
          </a:bodyPr>
          <a:lstStyle/>
          <a:p>
            <a:pPr algn="just" hangingPunct="0"/>
            <a:r>
              <a:rPr lang="cs-CZ" sz="14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Ondřej Šedivka se často a rád směje, ale zároveň říká, že krizoví manažeři musejí vidět věci černě, aby na ně své organizace připravili. Díky tomuto přístupu Pracoviště krizové připravenosti ZZS HMP před propuknutím pandemie COVID-19 zajistilo dostatek ochranných pomůcek, aby byly naše posádky v bezpečí. Krizoví manažeři se při mimořádně obtížných podmínkách na trhu nespoléhali na jednoho dodavatele či jeden typ ochranných prostředků, ale vhodně je kombinovali, a měli tak neustále připravenou zásobu materiálu.</a:t>
            </a:r>
            <a:endParaRPr lang="cs-CZ" sz="1400" kern="100" dirty="0">
              <a:solidFill>
                <a:schemeClr val="bg1"/>
              </a:solidFill>
              <a:effectLst/>
              <a:latin typeface="Liberation Serif"/>
              <a:ea typeface="SimSun" panose="02010600030101010101" pitchFamily="2" charset="-122"/>
              <a:cs typeface="Arial" panose="020B0604020202020204" pitchFamily="34" charset="0"/>
            </a:endParaRPr>
          </a:p>
          <a:p>
            <a:pPr algn="just" hangingPunct="0"/>
            <a:r>
              <a:rPr lang="cs-CZ" sz="14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Ondřej Šedivka u ZZS HMP působí od roku 2016. Vypisovat všechny jeho zásluhy na zvládnutí situace s COVID-19 by mnohonásobně přesáhlo tento prostor. Při shánění ochranných pomůcek, koordinaci hygienických opatření a při úpravách metodických postupů pro posádky i pro dispečink Ondřej v podstatě nesvlékl uniformu a v kanceláři i v terénu téměř bydlel. Měl také zásadní podíl na zřízení týmu speciálních činností, který v době pandemie zasahoval u značné části pacientů s podezřením na COVID-19.</a:t>
            </a:r>
            <a:endParaRPr lang="cs-CZ" sz="1400" kern="100" dirty="0">
              <a:solidFill>
                <a:schemeClr val="bg1"/>
              </a:solidFill>
              <a:effectLst/>
              <a:latin typeface="Liberation Serif"/>
              <a:ea typeface="SimSun" panose="02010600030101010101" pitchFamily="2" charset="-122"/>
              <a:cs typeface="Arial" panose="020B0604020202020204" pitchFamily="34" charset="0"/>
            </a:endParaRPr>
          </a:p>
        </p:txBody>
      </p:sp>
      <p:pic>
        <p:nvPicPr>
          <p:cNvPr id="6" name="Obrázek 5">
            <a:extLst>
              <a:ext uri="{FF2B5EF4-FFF2-40B4-BE49-F238E27FC236}">
                <a16:creationId xmlns:a16="http://schemas.microsoft.com/office/drawing/2014/main" id="{4D53CE0D-125F-4F5A-A1CD-DF67707FA9F4}"/>
              </a:ext>
            </a:extLst>
          </p:cNvPr>
          <p:cNvPicPr/>
          <p:nvPr/>
        </p:nvPicPr>
        <p:blipFill>
          <a:blip r:embed="rId2" cstate="email">
            <a:extLst>
              <a:ext uri="{28A0092B-C50C-407E-A947-70E740481C1C}">
                <a14:useLocalDpi xmlns:a14="http://schemas.microsoft.com/office/drawing/2010/main"/>
              </a:ext>
            </a:extLst>
          </a:blip>
          <a:stretch>
            <a:fillRect/>
          </a:stretch>
        </p:blipFill>
        <p:spPr>
          <a:xfrm>
            <a:off x="755576" y="2006339"/>
            <a:ext cx="2952328" cy="4473130"/>
          </a:xfrm>
          <a:prstGeom prst="rect">
            <a:avLst/>
          </a:prstGeom>
        </p:spPr>
      </p:pic>
    </p:spTree>
    <p:extLst>
      <p:ext uri="{BB962C8B-B14F-4D97-AF65-F5344CB8AC3E}">
        <p14:creationId xmlns:p14="http://schemas.microsoft.com/office/powerpoint/2010/main" val="1977910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E074D54-B80D-4C71-B896-5EEF6D6723EA}"/>
              </a:ext>
            </a:extLst>
          </p:cNvPr>
          <p:cNvSpPr>
            <a:spLocks noGrp="1" noChangeArrowheads="1"/>
          </p:cNvSpPr>
          <p:nvPr>
            <p:ph type="body" idx="1"/>
          </p:nvPr>
        </p:nvSpPr>
        <p:spPr>
          <a:xfrm>
            <a:off x="1907704" y="1844824"/>
            <a:ext cx="6855296" cy="2736304"/>
          </a:xfrm>
        </p:spPr>
        <p:txBody>
          <a:bodyPr/>
          <a:lstStyle/>
          <a:p>
            <a:pPr algn="ctr">
              <a:spcBef>
                <a:spcPct val="0"/>
              </a:spcBef>
              <a:buNone/>
              <a:defRPr/>
            </a:pPr>
            <a:r>
              <a:rPr lang="cs-CZ" altLang="cs-CZ" sz="2800" b="1" kern="1200" dirty="0">
                <a:solidFill>
                  <a:prstClr val="black"/>
                </a:solidFill>
                <a:latin typeface="Segoe UI Black" panose="020B0A02040204020203" pitchFamily="34" charset="0"/>
                <a:ea typeface="Segoe UI Black" panose="020B0A02040204020203" pitchFamily="34" charset="0"/>
              </a:rPr>
              <a:t>   </a:t>
            </a: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Zdravotnická záchranná služba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Plzeňského kraje</a:t>
            </a: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za rok 2020</a:t>
            </a:r>
            <a:endParaRPr lang="en-US" altLang="cs-CZ" sz="1800" dirty="0">
              <a:solidFill>
                <a:schemeClr val="bg2">
                  <a:lumMod val="75000"/>
                </a:schemeClr>
              </a:solidFill>
              <a:latin typeface="Segoe UI Black" panose="020B0A02040204020203" pitchFamily="34" charset="0"/>
              <a:ea typeface="Segoe UI Black" panose="020B0A02040204020203" pitchFamily="34" charset="0"/>
            </a:endParaRPr>
          </a:p>
        </p:txBody>
      </p:sp>
      <p:pic>
        <p:nvPicPr>
          <p:cNvPr id="6" name="Obrázek 2">
            <a:extLst>
              <a:ext uri="{FF2B5EF4-FFF2-40B4-BE49-F238E27FC236}">
                <a16:creationId xmlns:a16="http://schemas.microsoft.com/office/drawing/2014/main" id="{D6858419-F140-4456-8F0F-E8FE57C723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2657"/>
            <a:ext cx="189191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522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8932EEEA-FEC0-47D2-9DDC-51B11034C37E}"/>
              </a:ext>
            </a:extLst>
          </p:cNvPr>
          <p:cNvSpPr txBox="1">
            <a:spLocks/>
          </p:cNvSpPr>
          <p:nvPr/>
        </p:nvSpPr>
        <p:spPr>
          <a:xfrm>
            <a:off x="47625" y="333375"/>
            <a:ext cx="8305800" cy="504825"/>
          </a:xfrm>
          <a:prstGeom prst="rect">
            <a:avLst/>
          </a:prstGeom>
        </p:spPr>
        <p:txBody>
          <a:bodyPr/>
          <a:lstStyle>
            <a:lvl1pPr algn="l" rtl="0" eaLnBrk="1" fontAlgn="base" hangingPunct="1">
              <a:spcBef>
                <a:spcPct val="0"/>
              </a:spcBef>
              <a:spcAft>
                <a:spcPct val="0"/>
              </a:spcAft>
              <a:defRPr sz="4400">
                <a:solidFill>
                  <a:srgbClr val="000000"/>
                </a:solidFill>
                <a:latin typeface="+mj-lt"/>
                <a:ea typeface="+mj-ea"/>
                <a:cs typeface="+mj-cs"/>
              </a:defRPr>
            </a:lvl1pPr>
            <a:lvl2pPr algn="l" rtl="0" eaLnBrk="1" fontAlgn="base" hangingPunct="1">
              <a:spcBef>
                <a:spcPct val="0"/>
              </a:spcBef>
              <a:spcAft>
                <a:spcPct val="0"/>
              </a:spcAft>
              <a:defRPr sz="4400">
                <a:solidFill>
                  <a:srgbClr val="000000"/>
                </a:solidFill>
                <a:latin typeface="Microsoft Sans Serif" pitchFamily="34" charset="0"/>
              </a:defRPr>
            </a:lvl2pPr>
            <a:lvl3pPr algn="l" rtl="0" eaLnBrk="1" fontAlgn="base" hangingPunct="1">
              <a:spcBef>
                <a:spcPct val="0"/>
              </a:spcBef>
              <a:spcAft>
                <a:spcPct val="0"/>
              </a:spcAft>
              <a:defRPr sz="4400">
                <a:solidFill>
                  <a:srgbClr val="000000"/>
                </a:solidFill>
                <a:latin typeface="Microsoft Sans Serif" pitchFamily="34" charset="0"/>
              </a:defRPr>
            </a:lvl3pPr>
            <a:lvl4pPr algn="l" rtl="0" eaLnBrk="1" fontAlgn="base" hangingPunct="1">
              <a:spcBef>
                <a:spcPct val="0"/>
              </a:spcBef>
              <a:spcAft>
                <a:spcPct val="0"/>
              </a:spcAft>
              <a:defRPr sz="4400">
                <a:solidFill>
                  <a:srgbClr val="000000"/>
                </a:solidFill>
                <a:latin typeface="Microsoft Sans Serif" pitchFamily="34" charset="0"/>
              </a:defRPr>
            </a:lvl4pPr>
            <a:lvl5pPr algn="l" rtl="0" eaLnBrk="1" fontAlgn="base" hangingPunct="1">
              <a:spcBef>
                <a:spcPct val="0"/>
              </a:spcBef>
              <a:spcAft>
                <a:spcPct val="0"/>
              </a:spcAft>
              <a:defRPr sz="4400">
                <a:solidFill>
                  <a:srgbClr val="000000"/>
                </a:solidFill>
                <a:latin typeface="Microsoft Sans Serif" pitchFamily="34" charset="0"/>
              </a:defRPr>
            </a:lvl5pPr>
            <a:lvl6pPr marL="457200" algn="l" rtl="0" eaLnBrk="1" fontAlgn="base" hangingPunct="1">
              <a:spcBef>
                <a:spcPct val="0"/>
              </a:spcBef>
              <a:spcAft>
                <a:spcPct val="0"/>
              </a:spcAft>
              <a:defRPr sz="4400">
                <a:solidFill>
                  <a:srgbClr val="000000"/>
                </a:solidFill>
                <a:latin typeface="Microsoft Sans Serif" pitchFamily="34" charset="0"/>
              </a:defRPr>
            </a:lvl6pPr>
            <a:lvl7pPr marL="914400" algn="l" rtl="0" eaLnBrk="1" fontAlgn="base" hangingPunct="1">
              <a:spcBef>
                <a:spcPct val="0"/>
              </a:spcBef>
              <a:spcAft>
                <a:spcPct val="0"/>
              </a:spcAft>
              <a:defRPr sz="4400">
                <a:solidFill>
                  <a:srgbClr val="000000"/>
                </a:solidFill>
                <a:latin typeface="Microsoft Sans Serif" pitchFamily="34" charset="0"/>
              </a:defRPr>
            </a:lvl7pPr>
            <a:lvl8pPr marL="1371600" algn="l" rtl="0" eaLnBrk="1" fontAlgn="base" hangingPunct="1">
              <a:spcBef>
                <a:spcPct val="0"/>
              </a:spcBef>
              <a:spcAft>
                <a:spcPct val="0"/>
              </a:spcAft>
              <a:defRPr sz="4400">
                <a:solidFill>
                  <a:srgbClr val="000000"/>
                </a:solidFill>
                <a:latin typeface="Microsoft Sans Serif" pitchFamily="34" charset="0"/>
              </a:defRPr>
            </a:lvl8pPr>
            <a:lvl9pPr marL="1828800" algn="l" rtl="0" eaLnBrk="1" fontAlgn="base" hangingPunct="1">
              <a:spcBef>
                <a:spcPct val="0"/>
              </a:spcBef>
              <a:spcAft>
                <a:spcPct val="0"/>
              </a:spcAft>
              <a:defRPr sz="4400">
                <a:solidFill>
                  <a:srgbClr val="000000"/>
                </a:solidFill>
                <a:latin typeface="Microsoft Sans Serif" pitchFamily="34" charset="0"/>
              </a:defRPr>
            </a:lvl9pPr>
          </a:lstStyle>
          <a:p>
            <a:r>
              <a:rPr lang="cs-CZ" kern="0" dirty="0">
                <a:solidFill>
                  <a:schemeClr val="bg1"/>
                </a:solidFill>
              </a:rPr>
              <a:t> MUDr. Luďka Hejkala</a:t>
            </a:r>
          </a:p>
        </p:txBody>
      </p:sp>
      <p:sp>
        <p:nvSpPr>
          <p:cNvPr id="6" name="TextovéPole 5">
            <a:extLst>
              <a:ext uri="{FF2B5EF4-FFF2-40B4-BE49-F238E27FC236}">
                <a16:creationId xmlns:a16="http://schemas.microsoft.com/office/drawing/2014/main" id="{FA50C7E2-69BB-4ADF-B9BA-F2B2CC6122B7}"/>
              </a:ext>
            </a:extLst>
          </p:cNvPr>
          <p:cNvSpPr txBox="1"/>
          <p:nvPr/>
        </p:nvSpPr>
        <p:spPr>
          <a:xfrm>
            <a:off x="179512" y="1052736"/>
            <a:ext cx="9217024" cy="369332"/>
          </a:xfrm>
          <a:prstGeom prst="rect">
            <a:avLst/>
          </a:prstGeom>
          <a:noFill/>
        </p:spPr>
        <p:txBody>
          <a:bodyPr wrap="square" rtlCol="0">
            <a:spAutoFit/>
          </a:bodyPr>
          <a:lstStyle/>
          <a:p>
            <a:pPr algn="l"/>
            <a:r>
              <a:rPr lang="cs-CZ" sz="1800" b="1" kern="100" dirty="0">
                <a:solidFill>
                  <a:schemeClr val="bg1"/>
                </a:solidFill>
                <a:effectLst/>
                <a:latin typeface="Arial" panose="020B0604020202020204" pitchFamily="34" charset="0"/>
                <a:ea typeface="SimSun" panose="02010600030101010101" pitchFamily="2" charset="-122"/>
              </a:rPr>
              <a:t>za významný přínos ve vzdělávání lékařů, záchranářů i řidičů. </a:t>
            </a:r>
            <a:endParaRPr lang="cs-CZ" sz="1600" dirty="0">
              <a:solidFill>
                <a:schemeClr val="bg1"/>
              </a:solidFill>
            </a:endParaRPr>
          </a:p>
        </p:txBody>
      </p:sp>
      <p:sp>
        <p:nvSpPr>
          <p:cNvPr id="10" name="TextovéPole 9">
            <a:extLst>
              <a:ext uri="{FF2B5EF4-FFF2-40B4-BE49-F238E27FC236}">
                <a16:creationId xmlns:a16="http://schemas.microsoft.com/office/drawing/2014/main" id="{9511C876-FCEF-4527-8291-0BCA50EB491C}"/>
              </a:ext>
            </a:extLst>
          </p:cNvPr>
          <p:cNvSpPr txBox="1"/>
          <p:nvPr/>
        </p:nvSpPr>
        <p:spPr>
          <a:xfrm>
            <a:off x="4264432" y="1601778"/>
            <a:ext cx="4419128" cy="4647426"/>
          </a:xfrm>
          <a:prstGeom prst="rect">
            <a:avLst/>
          </a:prstGeom>
          <a:noFill/>
        </p:spPr>
        <p:txBody>
          <a:bodyPr wrap="square">
            <a:spAutoFit/>
          </a:bodyPr>
          <a:lstStyle/>
          <a:p>
            <a:pPr algn="just" hangingPunct="0">
              <a:tabLst>
                <a:tab pos="1170305" algn="l"/>
              </a:tabLst>
            </a:pPr>
            <a:r>
              <a:rPr lang="cs-CZ" sz="14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MUDr. Luděk Hejkal pracuje u zdravotnické záchranné služby v Plzni již od roku 1992 a i přes několik různých organizačních opatřeních ve struktuře ZZS v dalších letech zůstal Plzeňsku věrný dodnes. Působil zde v pozicích od běžného výjezdového lékaře přes vedoucího lékaře ZOS až po zástupce ředitele. V současnosti je vedoucím lékařem výjezdové oblasti Plzeň-Venkov.</a:t>
            </a:r>
            <a:endParaRPr lang="cs-CZ" sz="1400" kern="100" dirty="0">
              <a:solidFill>
                <a:schemeClr val="bg1"/>
              </a:solidFill>
              <a:effectLst/>
              <a:latin typeface="Liberation Serif"/>
              <a:ea typeface="SimSun" panose="02010600030101010101" pitchFamily="2" charset="-122"/>
              <a:cs typeface="Arial" panose="020B0604020202020204" pitchFamily="34" charset="0"/>
            </a:endParaRPr>
          </a:p>
          <a:p>
            <a:pPr algn="just" hangingPunct="0">
              <a:tabLst>
                <a:tab pos="1170305" algn="l"/>
              </a:tabLst>
            </a:pPr>
            <a:r>
              <a:rPr lang="cs-CZ" sz="14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Mimo to se významně podílel na vzdělávání svých kolegů, lékařů, záchranářů i řidičů, v různých akreditovaných kurzech v rámci </a:t>
            </a:r>
            <a:r>
              <a:rPr lang="cs-CZ" sz="1400" kern="100" dirty="0" err="1">
                <a:solidFill>
                  <a:schemeClr val="bg1"/>
                </a:solidFill>
                <a:effectLst/>
                <a:latin typeface="Arial" panose="020B0604020202020204" pitchFamily="34" charset="0"/>
                <a:ea typeface="SimSun" panose="02010600030101010101" pitchFamily="2" charset="-122"/>
                <a:cs typeface="Arial" panose="020B0604020202020204" pitchFamily="34" charset="0"/>
              </a:rPr>
              <a:t>předatestačních</a:t>
            </a:r>
            <a:r>
              <a:rPr lang="cs-CZ" sz="14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příprav nebo jako pedagog Západočeské univerzity Plzeň.</a:t>
            </a:r>
            <a:endParaRPr lang="cs-CZ" sz="1400" kern="100" dirty="0">
              <a:solidFill>
                <a:schemeClr val="bg1"/>
              </a:solidFill>
              <a:effectLst/>
              <a:latin typeface="Liberation Serif"/>
              <a:ea typeface="SimSun" panose="02010600030101010101" pitchFamily="2" charset="-122"/>
              <a:cs typeface="Arial" panose="020B0604020202020204" pitchFamily="34" charset="0"/>
            </a:endParaRPr>
          </a:p>
          <a:p>
            <a:pPr algn="just" hangingPunct="0">
              <a:tabLst>
                <a:tab pos="1170305" algn="l"/>
              </a:tabLst>
            </a:pPr>
            <a:r>
              <a:rPr lang="cs-CZ" sz="14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Jeho kolegové jej znají také jako milovníka dobrého jídla a pití a o jeho kulinářských dovednostech se již přesvědčilo několik generací záchranářů. A pokud při rozhovoru nad dobrým vínem zavedete řeč na plavbu po holandských kanálech, můžeme Vám zaručit, že se v nejbližších hodinách rozhodně nudit nebudete.</a:t>
            </a:r>
            <a:r>
              <a:rPr lang="cs-CZ" sz="1400" kern="100" dirty="0">
                <a:solidFill>
                  <a:schemeClr val="bg1"/>
                </a:solidFill>
                <a:effectLst/>
                <a:latin typeface="Liberation Serif"/>
                <a:ea typeface="SimSun" panose="02010600030101010101" pitchFamily="2" charset="-122"/>
                <a:cs typeface="Arial" panose="020B0604020202020204" pitchFamily="34" charset="0"/>
              </a:rPr>
              <a:t> 	</a:t>
            </a:r>
          </a:p>
          <a:p>
            <a:pPr algn="just" hangingPunct="0"/>
            <a:endParaRPr lang="cs-CZ" sz="1600" kern="100" dirty="0">
              <a:solidFill>
                <a:schemeClr val="bg1"/>
              </a:solidFill>
              <a:effectLst/>
              <a:latin typeface="Liberation Serif"/>
              <a:ea typeface="SimSun" panose="02010600030101010101" pitchFamily="2" charset="-122"/>
              <a:cs typeface="Arial" panose="020B0604020202020204" pitchFamily="34" charset="0"/>
            </a:endParaRPr>
          </a:p>
        </p:txBody>
      </p:sp>
      <p:pic>
        <p:nvPicPr>
          <p:cNvPr id="8" name="Obrázek 7">
            <a:extLst>
              <a:ext uri="{FF2B5EF4-FFF2-40B4-BE49-F238E27FC236}">
                <a16:creationId xmlns:a16="http://schemas.microsoft.com/office/drawing/2014/main" id="{629C03E0-89CA-411F-BA01-21B8A4A14345}"/>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601778"/>
            <a:ext cx="3248025" cy="4662170"/>
          </a:xfrm>
          <a:prstGeom prst="rect">
            <a:avLst/>
          </a:prstGeom>
          <a:noFill/>
          <a:ln>
            <a:noFill/>
          </a:ln>
        </p:spPr>
      </p:pic>
    </p:spTree>
    <p:extLst>
      <p:ext uri="{BB962C8B-B14F-4D97-AF65-F5344CB8AC3E}">
        <p14:creationId xmlns:p14="http://schemas.microsoft.com/office/powerpoint/2010/main" val="2676416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E074D54-B80D-4C71-B896-5EEF6D6723EA}"/>
              </a:ext>
            </a:extLst>
          </p:cNvPr>
          <p:cNvSpPr>
            <a:spLocks noGrp="1" noChangeArrowheads="1"/>
          </p:cNvSpPr>
          <p:nvPr>
            <p:ph type="body" idx="1"/>
          </p:nvPr>
        </p:nvSpPr>
        <p:spPr>
          <a:xfrm>
            <a:off x="1907704" y="1844824"/>
            <a:ext cx="6855296" cy="2736304"/>
          </a:xfrm>
        </p:spPr>
        <p:txBody>
          <a:bodyPr/>
          <a:lstStyle/>
          <a:p>
            <a:pPr algn="ctr">
              <a:spcBef>
                <a:spcPct val="0"/>
              </a:spcBef>
              <a:buNone/>
              <a:defRPr/>
            </a:pPr>
            <a:r>
              <a:rPr lang="cs-CZ" altLang="cs-CZ" sz="2800" b="1" kern="1200" dirty="0">
                <a:solidFill>
                  <a:prstClr val="black"/>
                </a:solidFill>
                <a:latin typeface="Segoe UI Black" panose="020B0A02040204020203" pitchFamily="34" charset="0"/>
                <a:ea typeface="Segoe UI Black" panose="020B0A02040204020203" pitchFamily="34" charset="0"/>
              </a:rPr>
              <a:t>   </a:t>
            </a: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Zdravotnická záchranná služba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Libereckého kraje</a:t>
            </a: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za rok 2020</a:t>
            </a:r>
            <a:endParaRPr lang="en-US" altLang="cs-CZ" sz="1800" dirty="0">
              <a:solidFill>
                <a:schemeClr val="bg2">
                  <a:lumMod val="75000"/>
                </a:schemeClr>
              </a:solidFill>
              <a:latin typeface="Segoe UI Black" panose="020B0A02040204020203" pitchFamily="34" charset="0"/>
              <a:ea typeface="Segoe UI Black" panose="020B0A02040204020203" pitchFamily="34" charset="0"/>
            </a:endParaRPr>
          </a:p>
        </p:txBody>
      </p:sp>
      <p:pic>
        <p:nvPicPr>
          <p:cNvPr id="4" name="Obrázek 3">
            <a:extLst>
              <a:ext uri="{FF2B5EF4-FFF2-40B4-BE49-F238E27FC236}">
                <a16:creationId xmlns:a16="http://schemas.microsoft.com/office/drawing/2014/main" id="{ED0D22E3-5E5E-475E-AE1D-E4C7BD509B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0648"/>
            <a:ext cx="1835696" cy="1939326"/>
          </a:xfrm>
          <a:prstGeom prst="rect">
            <a:avLst/>
          </a:prstGeom>
        </p:spPr>
      </p:pic>
    </p:spTree>
    <p:extLst>
      <p:ext uri="{BB962C8B-B14F-4D97-AF65-F5344CB8AC3E}">
        <p14:creationId xmlns:p14="http://schemas.microsoft.com/office/powerpoint/2010/main" val="1803245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8932EEEA-FEC0-47D2-9DDC-51B11034C37E}"/>
              </a:ext>
            </a:extLst>
          </p:cNvPr>
          <p:cNvSpPr txBox="1">
            <a:spLocks/>
          </p:cNvSpPr>
          <p:nvPr/>
        </p:nvSpPr>
        <p:spPr>
          <a:xfrm>
            <a:off x="47625" y="333375"/>
            <a:ext cx="8305800" cy="504825"/>
          </a:xfrm>
          <a:prstGeom prst="rect">
            <a:avLst/>
          </a:prstGeom>
        </p:spPr>
        <p:txBody>
          <a:bodyPr/>
          <a:lstStyle>
            <a:lvl1pPr algn="l" rtl="0" eaLnBrk="1" fontAlgn="base" hangingPunct="1">
              <a:spcBef>
                <a:spcPct val="0"/>
              </a:spcBef>
              <a:spcAft>
                <a:spcPct val="0"/>
              </a:spcAft>
              <a:defRPr sz="4400">
                <a:solidFill>
                  <a:srgbClr val="000000"/>
                </a:solidFill>
                <a:latin typeface="+mj-lt"/>
                <a:ea typeface="+mj-ea"/>
                <a:cs typeface="+mj-cs"/>
              </a:defRPr>
            </a:lvl1pPr>
            <a:lvl2pPr algn="l" rtl="0" eaLnBrk="1" fontAlgn="base" hangingPunct="1">
              <a:spcBef>
                <a:spcPct val="0"/>
              </a:spcBef>
              <a:spcAft>
                <a:spcPct val="0"/>
              </a:spcAft>
              <a:defRPr sz="4400">
                <a:solidFill>
                  <a:srgbClr val="000000"/>
                </a:solidFill>
                <a:latin typeface="Microsoft Sans Serif" pitchFamily="34" charset="0"/>
              </a:defRPr>
            </a:lvl2pPr>
            <a:lvl3pPr algn="l" rtl="0" eaLnBrk="1" fontAlgn="base" hangingPunct="1">
              <a:spcBef>
                <a:spcPct val="0"/>
              </a:spcBef>
              <a:spcAft>
                <a:spcPct val="0"/>
              </a:spcAft>
              <a:defRPr sz="4400">
                <a:solidFill>
                  <a:srgbClr val="000000"/>
                </a:solidFill>
                <a:latin typeface="Microsoft Sans Serif" pitchFamily="34" charset="0"/>
              </a:defRPr>
            </a:lvl3pPr>
            <a:lvl4pPr algn="l" rtl="0" eaLnBrk="1" fontAlgn="base" hangingPunct="1">
              <a:spcBef>
                <a:spcPct val="0"/>
              </a:spcBef>
              <a:spcAft>
                <a:spcPct val="0"/>
              </a:spcAft>
              <a:defRPr sz="4400">
                <a:solidFill>
                  <a:srgbClr val="000000"/>
                </a:solidFill>
                <a:latin typeface="Microsoft Sans Serif" pitchFamily="34" charset="0"/>
              </a:defRPr>
            </a:lvl4pPr>
            <a:lvl5pPr algn="l" rtl="0" eaLnBrk="1" fontAlgn="base" hangingPunct="1">
              <a:spcBef>
                <a:spcPct val="0"/>
              </a:spcBef>
              <a:spcAft>
                <a:spcPct val="0"/>
              </a:spcAft>
              <a:defRPr sz="4400">
                <a:solidFill>
                  <a:srgbClr val="000000"/>
                </a:solidFill>
                <a:latin typeface="Microsoft Sans Serif" pitchFamily="34" charset="0"/>
              </a:defRPr>
            </a:lvl5pPr>
            <a:lvl6pPr marL="457200" algn="l" rtl="0" eaLnBrk="1" fontAlgn="base" hangingPunct="1">
              <a:spcBef>
                <a:spcPct val="0"/>
              </a:spcBef>
              <a:spcAft>
                <a:spcPct val="0"/>
              </a:spcAft>
              <a:defRPr sz="4400">
                <a:solidFill>
                  <a:srgbClr val="000000"/>
                </a:solidFill>
                <a:latin typeface="Microsoft Sans Serif" pitchFamily="34" charset="0"/>
              </a:defRPr>
            </a:lvl6pPr>
            <a:lvl7pPr marL="914400" algn="l" rtl="0" eaLnBrk="1" fontAlgn="base" hangingPunct="1">
              <a:spcBef>
                <a:spcPct val="0"/>
              </a:spcBef>
              <a:spcAft>
                <a:spcPct val="0"/>
              </a:spcAft>
              <a:defRPr sz="4400">
                <a:solidFill>
                  <a:srgbClr val="000000"/>
                </a:solidFill>
                <a:latin typeface="Microsoft Sans Serif" pitchFamily="34" charset="0"/>
              </a:defRPr>
            </a:lvl7pPr>
            <a:lvl8pPr marL="1371600" algn="l" rtl="0" eaLnBrk="1" fontAlgn="base" hangingPunct="1">
              <a:spcBef>
                <a:spcPct val="0"/>
              </a:spcBef>
              <a:spcAft>
                <a:spcPct val="0"/>
              </a:spcAft>
              <a:defRPr sz="4400">
                <a:solidFill>
                  <a:srgbClr val="000000"/>
                </a:solidFill>
                <a:latin typeface="Microsoft Sans Serif" pitchFamily="34" charset="0"/>
              </a:defRPr>
            </a:lvl8pPr>
            <a:lvl9pPr marL="1828800" algn="l" rtl="0" eaLnBrk="1" fontAlgn="base" hangingPunct="1">
              <a:spcBef>
                <a:spcPct val="0"/>
              </a:spcBef>
              <a:spcAft>
                <a:spcPct val="0"/>
              </a:spcAft>
              <a:defRPr sz="4400">
                <a:solidFill>
                  <a:srgbClr val="000000"/>
                </a:solidFill>
                <a:latin typeface="Microsoft Sans Serif" pitchFamily="34" charset="0"/>
              </a:defRPr>
            </a:lvl9pPr>
          </a:lstStyle>
          <a:p>
            <a:r>
              <a:rPr lang="cs-CZ" kern="0" dirty="0">
                <a:solidFill>
                  <a:schemeClr val="bg1"/>
                </a:solidFill>
              </a:rPr>
              <a:t> MUDr. Petra </a:t>
            </a:r>
            <a:r>
              <a:rPr lang="cs-CZ" kern="0" dirty="0" err="1">
                <a:solidFill>
                  <a:schemeClr val="bg1"/>
                </a:solidFill>
              </a:rPr>
              <a:t>Mokrejše</a:t>
            </a:r>
            <a:endParaRPr lang="cs-CZ" kern="0" dirty="0">
              <a:solidFill>
                <a:schemeClr val="bg1"/>
              </a:solidFill>
            </a:endParaRPr>
          </a:p>
        </p:txBody>
      </p:sp>
      <p:sp>
        <p:nvSpPr>
          <p:cNvPr id="6" name="TextovéPole 5">
            <a:extLst>
              <a:ext uri="{FF2B5EF4-FFF2-40B4-BE49-F238E27FC236}">
                <a16:creationId xmlns:a16="http://schemas.microsoft.com/office/drawing/2014/main" id="{FA50C7E2-69BB-4ADF-B9BA-F2B2CC6122B7}"/>
              </a:ext>
            </a:extLst>
          </p:cNvPr>
          <p:cNvSpPr txBox="1"/>
          <p:nvPr/>
        </p:nvSpPr>
        <p:spPr>
          <a:xfrm>
            <a:off x="179512" y="1052736"/>
            <a:ext cx="9217024" cy="615553"/>
          </a:xfrm>
          <a:prstGeom prst="rect">
            <a:avLst/>
          </a:prstGeom>
          <a:noFill/>
        </p:spPr>
        <p:txBody>
          <a:bodyPr wrap="square" rtlCol="0">
            <a:spAutoFit/>
          </a:bodyPr>
          <a:lstStyle/>
          <a:p>
            <a:pPr algn="l"/>
            <a:r>
              <a:rPr lang="cs-CZ" sz="1800" b="1" dirty="0">
                <a:solidFill>
                  <a:schemeClr val="bg1"/>
                </a:solidFill>
                <a:effectLst/>
                <a:latin typeface="Arial" panose="020B0604020202020204" pitchFamily="34" charset="0"/>
                <a:ea typeface="Times New Roman" panose="02020603050405020304" pitchFamily="18" charset="0"/>
              </a:rPr>
              <a:t>za přínos k rozvoji urgentní medicíny a za spolupráci se zahraničními partnery.</a:t>
            </a:r>
            <a:endParaRPr lang="cs-CZ" sz="1800" dirty="0">
              <a:solidFill>
                <a:schemeClr val="bg1"/>
              </a:solidFill>
              <a:effectLst/>
              <a:latin typeface="Times New Roman" panose="02020603050405020304" pitchFamily="18" charset="0"/>
              <a:ea typeface="Times New Roman" panose="02020603050405020304" pitchFamily="18" charset="0"/>
            </a:endParaRPr>
          </a:p>
          <a:p>
            <a:pPr algn="l"/>
            <a:endParaRPr lang="cs-CZ" sz="1600" dirty="0">
              <a:solidFill>
                <a:schemeClr val="bg1"/>
              </a:solidFill>
            </a:endParaRPr>
          </a:p>
        </p:txBody>
      </p:sp>
      <p:sp>
        <p:nvSpPr>
          <p:cNvPr id="10" name="TextovéPole 9">
            <a:extLst>
              <a:ext uri="{FF2B5EF4-FFF2-40B4-BE49-F238E27FC236}">
                <a16:creationId xmlns:a16="http://schemas.microsoft.com/office/drawing/2014/main" id="{9511C876-FCEF-4527-8291-0BCA50EB491C}"/>
              </a:ext>
            </a:extLst>
          </p:cNvPr>
          <p:cNvSpPr txBox="1"/>
          <p:nvPr/>
        </p:nvSpPr>
        <p:spPr>
          <a:xfrm>
            <a:off x="4264432" y="1601778"/>
            <a:ext cx="4268008" cy="3416320"/>
          </a:xfrm>
          <a:prstGeom prst="rect">
            <a:avLst/>
          </a:prstGeom>
          <a:noFill/>
        </p:spPr>
        <p:txBody>
          <a:bodyPr wrap="square">
            <a:spAutoFit/>
          </a:bodyPr>
          <a:lstStyle/>
          <a:p>
            <a:pPr algn="just"/>
            <a:r>
              <a:rPr lang="cs-CZ" sz="14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r>
              <a:rPr lang="cs-CZ" sz="2000" dirty="0">
                <a:solidFill>
                  <a:schemeClr val="bg1"/>
                </a:solidFill>
                <a:effectLst/>
                <a:ea typeface="Times New Roman" panose="02020603050405020304" pitchFamily="18" charset="0"/>
                <a:cs typeface="Arial" panose="020B0604020202020204" pitchFamily="34" charset="0"/>
              </a:rPr>
              <a:t>MUDr. Petr </a:t>
            </a:r>
            <a:r>
              <a:rPr lang="cs-CZ" sz="2000" dirty="0" err="1">
                <a:solidFill>
                  <a:schemeClr val="bg1"/>
                </a:solidFill>
                <a:effectLst/>
                <a:ea typeface="Times New Roman" panose="02020603050405020304" pitchFamily="18" charset="0"/>
                <a:cs typeface="Arial" panose="020B0604020202020204" pitchFamily="34" charset="0"/>
              </a:rPr>
              <a:t>Mokrejš</a:t>
            </a:r>
            <a:r>
              <a:rPr lang="cs-CZ" sz="2000" dirty="0">
                <a:solidFill>
                  <a:schemeClr val="bg1"/>
                </a:solidFill>
                <a:effectLst/>
                <a:ea typeface="Times New Roman" panose="02020603050405020304" pitchFamily="18" charset="0"/>
                <a:cs typeface="Arial" panose="020B0604020202020204" pitchFamily="34" charset="0"/>
              </a:rPr>
              <a:t> pracuje pro Zdravotnickou záchrannou službu řadu let jako člen pozemní posádky. Zároveň slouží jako lékař letecké záchranné služby. Je vedoucím lékařem územní oblasti Česká Lípa.</a:t>
            </a:r>
          </a:p>
          <a:p>
            <a:pPr algn="just"/>
            <a:r>
              <a:rPr lang="cs-CZ" sz="2000" dirty="0">
                <a:solidFill>
                  <a:schemeClr val="bg1"/>
                </a:solidFill>
                <a:effectLst/>
                <a:ea typeface="Times New Roman" panose="02020603050405020304" pitchFamily="18" charset="0"/>
                <a:cs typeface="Arial" panose="020B0604020202020204" pitchFamily="34" charset="0"/>
              </a:rPr>
              <a:t>     MUDr. Petr </a:t>
            </a:r>
            <a:r>
              <a:rPr lang="cs-CZ" sz="2000" dirty="0" err="1">
                <a:solidFill>
                  <a:schemeClr val="bg1"/>
                </a:solidFill>
                <a:effectLst/>
                <a:ea typeface="Times New Roman" panose="02020603050405020304" pitchFamily="18" charset="0"/>
                <a:cs typeface="Arial" panose="020B0604020202020204" pitchFamily="34" charset="0"/>
              </a:rPr>
              <a:t>Mokrejš</a:t>
            </a:r>
            <a:r>
              <a:rPr lang="cs-CZ" sz="2000" dirty="0">
                <a:solidFill>
                  <a:schemeClr val="bg1"/>
                </a:solidFill>
                <a:effectLst/>
                <a:ea typeface="Times New Roman" panose="02020603050405020304" pitchFamily="18" charset="0"/>
                <a:cs typeface="Arial" panose="020B0604020202020204" pitchFamily="34" charset="0"/>
              </a:rPr>
              <a:t> se celoživotně vzdělává a získané poznatky přenáší do praxe při práci na záchranné službě. </a:t>
            </a:r>
          </a:p>
          <a:p>
            <a:pPr algn="just" hangingPunct="0">
              <a:tabLst>
                <a:tab pos="1170305" algn="l"/>
              </a:tabLst>
            </a:pPr>
            <a:endParaRPr lang="cs-CZ" sz="1600" kern="100" dirty="0">
              <a:solidFill>
                <a:schemeClr val="bg1"/>
              </a:solidFill>
              <a:effectLst/>
              <a:latin typeface="Liberation Serif"/>
              <a:ea typeface="SimSun" panose="02010600030101010101" pitchFamily="2" charset="-122"/>
              <a:cs typeface="Arial" panose="020B0604020202020204" pitchFamily="34" charset="0"/>
            </a:endParaRPr>
          </a:p>
        </p:txBody>
      </p:sp>
      <p:pic>
        <p:nvPicPr>
          <p:cNvPr id="7" name="Obrázek 6">
            <a:extLst>
              <a:ext uri="{FF2B5EF4-FFF2-40B4-BE49-F238E27FC236}">
                <a16:creationId xmlns:a16="http://schemas.microsoft.com/office/drawing/2014/main" id="{4B1E0225-BECE-432B-8EF5-8218FCFC65CB}"/>
              </a:ext>
            </a:extLst>
          </p:cNvPr>
          <p:cNvPicPr/>
          <p:nvPr/>
        </p:nvPicPr>
        <p:blipFill>
          <a:blip r:embed="rId2" cstate="email">
            <a:extLst>
              <a:ext uri="{28A0092B-C50C-407E-A947-70E740481C1C}">
                <a14:useLocalDpi xmlns:a14="http://schemas.microsoft.com/office/drawing/2010/main"/>
              </a:ext>
            </a:extLst>
          </a:blip>
          <a:stretch>
            <a:fillRect/>
          </a:stretch>
        </p:blipFill>
        <p:spPr>
          <a:xfrm>
            <a:off x="323528" y="1484784"/>
            <a:ext cx="3744416" cy="5128339"/>
          </a:xfrm>
          <a:prstGeom prst="rect">
            <a:avLst/>
          </a:prstGeom>
        </p:spPr>
      </p:pic>
    </p:spTree>
    <p:extLst>
      <p:ext uri="{BB962C8B-B14F-4D97-AF65-F5344CB8AC3E}">
        <p14:creationId xmlns:p14="http://schemas.microsoft.com/office/powerpoint/2010/main" val="387299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E074D54-B80D-4C71-B896-5EEF6D6723EA}"/>
              </a:ext>
            </a:extLst>
          </p:cNvPr>
          <p:cNvSpPr>
            <a:spLocks noGrp="1" noChangeArrowheads="1"/>
          </p:cNvSpPr>
          <p:nvPr>
            <p:ph type="body" idx="1"/>
          </p:nvPr>
        </p:nvSpPr>
        <p:spPr>
          <a:xfrm>
            <a:off x="1907704" y="1844824"/>
            <a:ext cx="6855296" cy="2736304"/>
          </a:xfrm>
        </p:spPr>
        <p:txBody>
          <a:bodyPr/>
          <a:lstStyle/>
          <a:p>
            <a:pPr algn="ctr">
              <a:spcBef>
                <a:spcPct val="0"/>
              </a:spcBef>
              <a:buNone/>
              <a:defRPr/>
            </a:pPr>
            <a:r>
              <a:rPr lang="cs-CZ" altLang="cs-CZ" sz="2800" b="1" kern="1200" dirty="0">
                <a:solidFill>
                  <a:prstClr val="black"/>
                </a:solidFill>
                <a:latin typeface="Segoe UI Black" panose="020B0A02040204020203" pitchFamily="34" charset="0"/>
                <a:ea typeface="Segoe UI Black" panose="020B0A02040204020203" pitchFamily="34" charset="0"/>
              </a:rPr>
              <a:t>   </a:t>
            </a: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Zdravotnická záchranná služba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Ústeckého kraje</a:t>
            </a: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za rok 2020</a:t>
            </a:r>
            <a:endParaRPr lang="en-US" altLang="cs-CZ" sz="1800" dirty="0">
              <a:solidFill>
                <a:schemeClr val="bg2">
                  <a:lumMod val="75000"/>
                </a:schemeClr>
              </a:solidFill>
              <a:latin typeface="Segoe UI Black" panose="020B0A02040204020203" pitchFamily="34" charset="0"/>
              <a:ea typeface="Segoe UI Black" panose="020B0A02040204020203" pitchFamily="34" charset="0"/>
            </a:endParaRPr>
          </a:p>
        </p:txBody>
      </p:sp>
      <p:pic>
        <p:nvPicPr>
          <p:cNvPr id="5" name="Obrázek 4">
            <a:extLst>
              <a:ext uri="{FF2B5EF4-FFF2-40B4-BE49-F238E27FC236}">
                <a16:creationId xmlns:a16="http://schemas.microsoft.com/office/drawing/2014/main" id="{9C8935D1-453B-4FC6-B314-842B070369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4" y="260648"/>
            <a:ext cx="1768942"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050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8932EEEA-FEC0-47D2-9DDC-51B11034C37E}"/>
              </a:ext>
            </a:extLst>
          </p:cNvPr>
          <p:cNvSpPr txBox="1">
            <a:spLocks/>
          </p:cNvSpPr>
          <p:nvPr/>
        </p:nvSpPr>
        <p:spPr>
          <a:xfrm>
            <a:off x="18048" y="161851"/>
            <a:ext cx="8305800" cy="504825"/>
          </a:xfrm>
          <a:prstGeom prst="rect">
            <a:avLst/>
          </a:prstGeom>
        </p:spPr>
        <p:txBody>
          <a:bodyPr/>
          <a:lstStyle>
            <a:lvl1pPr algn="l" rtl="0" eaLnBrk="1" fontAlgn="base" hangingPunct="1">
              <a:spcBef>
                <a:spcPct val="0"/>
              </a:spcBef>
              <a:spcAft>
                <a:spcPct val="0"/>
              </a:spcAft>
              <a:defRPr sz="4400">
                <a:solidFill>
                  <a:srgbClr val="000000"/>
                </a:solidFill>
                <a:latin typeface="+mj-lt"/>
                <a:ea typeface="+mj-ea"/>
                <a:cs typeface="+mj-cs"/>
              </a:defRPr>
            </a:lvl1pPr>
            <a:lvl2pPr algn="l" rtl="0" eaLnBrk="1" fontAlgn="base" hangingPunct="1">
              <a:spcBef>
                <a:spcPct val="0"/>
              </a:spcBef>
              <a:spcAft>
                <a:spcPct val="0"/>
              </a:spcAft>
              <a:defRPr sz="4400">
                <a:solidFill>
                  <a:srgbClr val="000000"/>
                </a:solidFill>
                <a:latin typeface="Microsoft Sans Serif" pitchFamily="34" charset="0"/>
              </a:defRPr>
            </a:lvl2pPr>
            <a:lvl3pPr algn="l" rtl="0" eaLnBrk="1" fontAlgn="base" hangingPunct="1">
              <a:spcBef>
                <a:spcPct val="0"/>
              </a:spcBef>
              <a:spcAft>
                <a:spcPct val="0"/>
              </a:spcAft>
              <a:defRPr sz="4400">
                <a:solidFill>
                  <a:srgbClr val="000000"/>
                </a:solidFill>
                <a:latin typeface="Microsoft Sans Serif" pitchFamily="34" charset="0"/>
              </a:defRPr>
            </a:lvl3pPr>
            <a:lvl4pPr algn="l" rtl="0" eaLnBrk="1" fontAlgn="base" hangingPunct="1">
              <a:spcBef>
                <a:spcPct val="0"/>
              </a:spcBef>
              <a:spcAft>
                <a:spcPct val="0"/>
              </a:spcAft>
              <a:defRPr sz="4400">
                <a:solidFill>
                  <a:srgbClr val="000000"/>
                </a:solidFill>
                <a:latin typeface="Microsoft Sans Serif" pitchFamily="34" charset="0"/>
              </a:defRPr>
            </a:lvl4pPr>
            <a:lvl5pPr algn="l" rtl="0" eaLnBrk="1" fontAlgn="base" hangingPunct="1">
              <a:spcBef>
                <a:spcPct val="0"/>
              </a:spcBef>
              <a:spcAft>
                <a:spcPct val="0"/>
              </a:spcAft>
              <a:defRPr sz="4400">
                <a:solidFill>
                  <a:srgbClr val="000000"/>
                </a:solidFill>
                <a:latin typeface="Microsoft Sans Serif" pitchFamily="34" charset="0"/>
              </a:defRPr>
            </a:lvl5pPr>
            <a:lvl6pPr marL="457200" algn="l" rtl="0" eaLnBrk="1" fontAlgn="base" hangingPunct="1">
              <a:spcBef>
                <a:spcPct val="0"/>
              </a:spcBef>
              <a:spcAft>
                <a:spcPct val="0"/>
              </a:spcAft>
              <a:defRPr sz="4400">
                <a:solidFill>
                  <a:srgbClr val="000000"/>
                </a:solidFill>
                <a:latin typeface="Microsoft Sans Serif" pitchFamily="34" charset="0"/>
              </a:defRPr>
            </a:lvl6pPr>
            <a:lvl7pPr marL="914400" algn="l" rtl="0" eaLnBrk="1" fontAlgn="base" hangingPunct="1">
              <a:spcBef>
                <a:spcPct val="0"/>
              </a:spcBef>
              <a:spcAft>
                <a:spcPct val="0"/>
              </a:spcAft>
              <a:defRPr sz="4400">
                <a:solidFill>
                  <a:srgbClr val="000000"/>
                </a:solidFill>
                <a:latin typeface="Microsoft Sans Serif" pitchFamily="34" charset="0"/>
              </a:defRPr>
            </a:lvl7pPr>
            <a:lvl8pPr marL="1371600" algn="l" rtl="0" eaLnBrk="1" fontAlgn="base" hangingPunct="1">
              <a:spcBef>
                <a:spcPct val="0"/>
              </a:spcBef>
              <a:spcAft>
                <a:spcPct val="0"/>
              </a:spcAft>
              <a:defRPr sz="4400">
                <a:solidFill>
                  <a:srgbClr val="000000"/>
                </a:solidFill>
                <a:latin typeface="Microsoft Sans Serif" pitchFamily="34" charset="0"/>
              </a:defRPr>
            </a:lvl8pPr>
            <a:lvl9pPr marL="1828800" algn="l" rtl="0" eaLnBrk="1" fontAlgn="base" hangingPunct="1">
              <a:spcBef>
                <a:spcPct val="0"/>
              </a:spcBef>
              <a:spcAft>
                <a:spcPct val="0"/>
              </a:spcAft>
              <a:defRPr sz="4400">
                <a:solidFill>
                  <a:srgbClr val="000000"/>
                </a:solidFill>
                <a:latin typeface="Microsoft Sans Serif" pitchFamily="34" charset="0"/>
              </a:defRPr>
            </a:lvl9pPr>
          </a:lstStyle>
          <a:p>
            <a:r>
              <a:rPr lang="cs-CZ" kern="0" dirty="0">
                <a:solidFill>
                  <a:schemeClr val="bg1"/>
                </a:solidFill>
              </a:rPr>
              <a:t> pana Prokopa Voleníka, </a:t>
            </a:r>
            <a:r>
              <a:rPr lang="cs-CZ" kern="0" dirty="0" err="1">
                <a:solidFill>
                  <a:schemeClr val="bg1"/>
                </a:solidFill>
              </a:rPr>
              <a:t>DiS</a:t>
            </a:r>
            <a:r>
              <a:rPr lang="cs-CZ" kern="0" dirty="0">
                <a:solidFill>
                  <a:schemeClr val="bg1"/>
                </a:solidFill>
              </a:rPr>
              <a:t>.  </a:t>
            </a:r>
          </a:p>
        </p:txBody>
      </p:sp>
      <p:pic>
        <p:nvPicPr>
          <p:cNvPr id="8" name="Obrázek 7">
            <a:extLst>
              <a:ext uri="{FF2B5EF4-FFF2-40B4-BE49-F238E27FC236}">
                <a16:creationId xmlns:a16="http://schemas.microsoft.com/office/drawing/2014/main" id="{C3902E7C-1BFE-473B-8F29-E70D41F17088}"/>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176744" y="1628800"/>
            <a:ext cx="4896544" cy="3981285"/>
          </a:xfrm>
          <a:prstGeom prst="rect">
            <a:avLst/>
          </a:prstGeom>
          <a:noFill/>
          <a:ln>
            <a:noFill/>
          </a:ln>
        </p:spPr>
      </p:pic>
      <p:sp>
        <p:nvSpPr>
          <p:cNvPr id="2" name="TextovéPole 1">
            <a:extLst>
              <a:ext uri="{FF2B5EF4-FFF2-40B4-BE49-F238E27FC236}">
                <a16:creationId xmlns:a16="http://schemas.microsoft.com/office/drawing/2014/main" id="{5DC953C9-EFC8-4D38-B661-A8936439AA1D}"/>
              </a:ext>
            </a:extLst>
          </p:cNvPr>
          <p:cNvSpPr txBox="1"/>
          <p:nvPr/>
        </p:nvSpPr>
        <p:spPr>
          <a:xfrm>
            <a:off x="179512" y="666676"/>
            <a:ext cx="5955476" cy="646331"/>
          </a:xfrm>
          <a:prstGeom prst="rect">
            <a:avLst/>
          </a:prstGeom>
          <a:noFill/>
        </p:spPr>
        <p:txBody>
          <a:bodyPr wrap="none" rtlCol="0">
            <a:spAutoFit/>
          </a:bodyPr>
          <a:lstStyle/>
          <a:p>
            <a:endParaRPr lang="cs-CZ" sz="1800" b="1" kern="100" dirty="0">
              <a:solidFill>
                <a:schemeClr val="bg1"/>
              </a:solidFill>
              <a:effectLst/>
              <a:latin typeface="Arial" panose="020B0604020202020204" pitchFamily="34" charset="0"/>
              <a:ea typeface="SimSun" panose="02010600030101010101" pitchFamily="2" charset="-122"/>
            </a:endParaRPr>
          </a:p>
          <a:p>
            <a:r>
              <a:rPr lang="cs-CZ" sz="1800" b="1" kern="100" dirty="0">
                <a:solidFill>
                  <a:schemeClr val="bg1"/>
                </a:solidFill>
                <a:effectLst/>
                <a:latin typeface="Arial" panose="020B0604020202020204" pitchFamily="34" charset="0"/>
                <a:ea typeface="SimSun" panose="02010600030101010101" pitchFamily="2" charset="-122"/>
              </a:rPr>
              <a:t>za významný přínos pro rozvoj ZZS Ústeckého kraje.</a:t>
            </a:r>
            <a:endParaRPr lang="cs-CZ" dirty="0">
              <a:solidFill>
                <a:schemeClr val="bg1"/>
              </a:solidFill>
            </a:endParaRPr>
          </a:p>
        </p:txBody>
      </p:sp>
      <p:sp>
        <p:nvSpPr>
          <p:cNvPr id="3" name="TextovéPole 2">
            <a:extLst>
              <a:ext uri="{FF2B5EF4-FFF2-40B4-BE49-F238E27FC236}">
                <a16:creationId xmlns:a16="http://schemas.microsoft.com/office/drawing/2014/main" id="{588B221E-99C8-4B8E-91AB-93EC8AFCFFB6}"/>
              </a:ext>
            </a:extLst>
          </p:cNvPr>
          <p:cNvSpPr txBox="1"/>
          <p:nvPr/>
        </p:nvSpPr>
        <p:spPr>
          <a:xfrm>
            <a:off x="5150832" y="1456196"/>
            <a:ext cx="3816424" cy="5447645"/>
          </a:xfrm>
          <a:prstGeom prst="rect">
            <a:avLst/>
          </a:prstGeom>
          <a:noFill/>
        </p:spPr>
        <p:txBody>
          <a:bodyPr wrap="square" rtlCol="0">
            <a:spAutoFit/>
          </a:bodyPr>
          <a:lstStyle/>
          <a:p>
            <a:pPr algn="just" hangingPunct="0"/>
            <a:r>
              <a:rPr lang="cs-CZ" sz="12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Osobní vstřícnost, pracovní nasazení a především lidský přístup charakterizují tohoto vzrůstem malého muže s velkým přátelským srdcem. Již od počátku svého působení si získával v naší organizaci své místo, a to nejen jako zdravotnický záchranář či lektor první pomoci. </a:t>
            </a:r>
          </a:p>
          <a:p>
            <a:pPr algn="just" hangingPunct="0"/>
            <a:r>
              <a:rPr lang="cs-CZ" sz="12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Svojí neustále dobrou náladou a úsměvem je pro mnohé kolegy vyhledávaným parťákem, který nezkazí žádnou legraci. Za své dosavadní pětileté působení na pozici tiskového mluvčí ZZS Ústeckého kraje vybudoval svým osobním pracovním úsilím a dostupností nadstandardní vzájemné vztahy s médii na regionální úrovni, mnohdy s přesahem do celé naší republiky. </a:t>
            </a:r>
          </a:p>
          <a:p>
            <a:pPr algn="just" hangingPunct="0"/>
            <a:r>
              <a:rPr lang="cs-CZ" sz="1200" kern="100" dirty="0">
                <a:solidFill>
                  <a:schemeClr val="bg1"/>
                </a:solidFill>
                <a:ea typeface="SimSun" panose="02010600030101010101" pitchFamily="2" charset="-122"/>
                <a:cs typeface="Arial" panose="020B0604020202020204" pitchFamily="34" charset="0"/>
              </a:rPr>
              <a:t>     </a:t>
            </a:r>
            <a:r>
              <a:rPr lang="cs-CZ" sz="12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Významně se podílel na vybudování preventivně výchovné činnosti naší organizace a na pedagogy ceněném projektu Hasiči pro školy, kde je ZZS ÚK v současnosti garantem tvorby metodických podkladů pro výuku první pomoci pro druhý stupeň základních škol v České republice.  </a:t>
            </a:r>
          </a:p>
          <a:p>
            <a:pPr algn="just" hangingPunct="0"/>
            <a:r>
              <a:rPr lang="cs-CZ" sz="1200" kern="100" dirty="0">
                <a:solidFill>
                  <a:schemeClr val="bg1"/>
                </a:solidFill>
                <a:ea typeface="SimSun" panose="02010600030101010101" pitchFamily="2" charset="-122"/>
                <a:cs typeface="Arial" panose="020B0604020202020204" pitchFamily="34" charset="0"/>
              </a:rPr>
              <a:t>     </a:t>
            </a:r>
            <a:r>
              <a:rPr lang="cs-CZ" sz="12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Jeho pracovní nasazení, ochota a profesionalita k médiím na pozici tiskového mluvčí byla letos odborníky v oblasti public relations oceněna a stal se vítězem oborové soutěže APRA - LEMUR 2020 v kategorii tiskový mluvčí — veřejná správa. Svojí prací tak již několik let dostává do popředí nejen médií, ale i široké laické veřejnosti povědomí o činnosti ZZS a také osvětu v problematice laické první pomoci.</a:t>
            </a:r>
            <a:endParaRPr lang="cs-CZ" sz="1200" kern="100" dirty="0">
              <a:solidFill>
                <a:schemeClr val="bg1"/>
              </a:solidFill>
              <a:effectLst/>
              <a:latin typeface="Liberation Serif"/>
              <a:ea typeface="SimSun" panose="02010600030101010101" pitchFamily="2" charset="-122"/>
              <a:cs typeface="Arial" panose="020B0604020202020204" pitchFamily="34" charset="0"/>
            </a:endParaRPr>
          </a:p>
          <a:p>
            <a:pPr algn="just" hangingPunct="0"/>
            <a:r>
              <a:rPr lang="cs-CZ" sz="12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cs-CZ" sz="1200" kern="100" dirty="0">
              <a:solidFill>
                <a:schemeClr val="bg1"/>
              </a:solidFill>
              <a:effectLst/>
              <a:latin typeface="Liberation Serif"/>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226681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a:extLst>
              <a:ext uri="{FF2B5EF4-FFF2-40B4-BE49-F238E27FC236}">
                <a16:creationId xmlns:a16="http://schemas.microsoft.com/office/drawing/2014/main" id="{700632DE-8059-4E67-9001-AD50376E2EAD}"/>
              </a:ext>
            </a:extLst>
          </p:cNvPr>
          <p:cNvSpPr>
            <a:spLocks noGrp="1" noChangeArrowheads="1"/>
          </p:cNvSpPr>
          <p:nvPr>
            <p:ph type="body" idx="1"/>
          </p:nvPr>
        </p:nvSpPr>
        <p:spPr>
          <a:xfrm>
            <a:off x="467544" y="980728"/>
            <a:ext cx="8280920" cy="4896544"/>
          </a:xfrm>
        </p:spPr>
        <p:txBody>
          <a:bodyPr/>
          <a:lstStyle/>
          <a:p>
            <a:pPr algn="just">
              <a:spcBef>
                <a:spcPct val="0"/>
              </a:spcBef>
              <a:buNone/>
              <a:defRPr/>
            </a:pPr>
            <a:r>
              <a:rPr lang="cs-CZ" altLang="cs-CZ" sz="1800" dirty="0"/>
              <a:t>           Asociace zdravotnických záchranných služeb České republiky uděluje ceny od roku 2014 a mezi oceněnými se každý rok objevují nejen lékaři, zdravotničtí záchranáři, řidiči, ale i pracovníci, kteří se významně podílejí na chodu organizací z administrativních  nebo technických pozic. </a:t>
            </a:r>
          </a:p>
          <a:p>
            <a:pPr algn="just">
              <a:spcBef>
                <a:spcPct val="0"/>
              </a:spcBef>
              <a:buNone/>
              <a:defRPr/>
            </a:pPr>
            <a:r>
              <a:rPr lang="cs-CZ" altLang="cs-CZ" sz="1800" dirty="0"/>
              <a:t>	</a:t>
            </a:r>
          </a:p>
          <a:p>
            <a:pPr algn="just">
              <a:spcBef>
                <a:spcPct val="0"/>
              </a:spcBef>
              <a:buNone/>
              <a:defRPr/>
            </a:pPr>
            <a:r>
              <a:rPr lang="cs-CZ" altLang="cs-CZ" sz="1800" dirty="0"/>
              <a:t>	     Sedmý ročník vyhlášení cen AZZS ČR je paradoxně poměrně „nešťastný“, protože situace kolem pandemie nás připravila o osobní vřelé setkání na slavnostním ceremoniálu. </a:t>
            </a:r>
          </a:p>
          <a:p>
            <a:pPr algn="just">
              <a:spcBef>
                <a:spcPct val="0"/>
              </a:spcBef>
              <a:buNone/>
              <a:defRPr/>
            </a:pPr>
            <a:endParaRPr lang="cs-CZ" altLang="cs-CZ" sz="1800" dirty="0"/>
          </a:p>
          <a:p>
            <a:pPr algn="just">
              <a:spcBef>
                <a:spcPct val="0"/>
              </a:spcBef>
              <a:buNone/>
              <a:defRPr/>
            </a:pPr>
            <a:r>
              <a:rPr lang="cs-CZ" altLang="cs-CZ" sz="1800" dirty="0"/>
              <a:t>	     Avšak i té nejtěžší době nesmí poděkování a projevu úcty zaměstnancům stát nic v cestě, byť se uskuteční v komorním duchu. </a:t>
            </a:r>
          </a:p>
          <a:p>
            <a:pPr algn="just">
              <a:spcBef>
                <a:spcPct val="0"/>
              </a:spcBef>
              <a:buNone/>
              <a:defRPr/>
            </a:pPr>
            <a:endParaRPr lang="cs-CZ" altLang="cs-CZ" sz="1800" dirty="0"/>
          </a:p>
          <a:p>
            <a:pPr algn="just">
              <a:spcBef>
                <a:spcPct val="0"/>
              </a:spcBef>
              <a:buNone/>
              <a:defRPr/>
            </a:pPr>
            <a:r>
              <a:rPr lang="cs-CZ" altLang="cs-CZ" sz="1800" dirty="0"/>
              <a:t>           Srdečně blahopřejeme všem nominovaným zaměstnancům a děkujeme jim za jejich profesionální  a lidské nasazení. </a:t>
            </a:r>
          </a:p>
          <a:p>
            <a:pPr algn="just">
              <a:spcBef>
                <a:spcPct val="0"/>
              </a:spcBef>
              <a:buNone/>
              <a:defRPr/>
            </a:pPr>
            <a:endParaRPr lang="cs-CZ" altLang="cs-CZ" sz="1800" dirty="0"/>
          </a:p>
          <a:p>
            <a:pPr algn="just">
              <a:spcBef>
                <a:spcPct val="0"/>
              </a:spcBef>
              <a:buNone/>
              <a:defRPr/>
            </a:pPr>
            <a:r>
              <a:rPr lang="cs-CZ" altLang="cs-CZ" sz="1800" dirty="0"/>
              <a:t>	</a:t>
            </a:r>
          </a:p>
          <a:p>
            <a:pPr algn="just">
              <a:spcBef>
                <a:spcPct val="0"/>
              </a:spcBef>
              <a:buNone/>
              <a:defRPr/>
            </a:pPr>
            <a:endParaRPr lang="cs-CZ" altLang="cs-CZ" sz="1800" dirty="0">
              <a:solidFill>
                <a:schemeClr val="accent4"/>
              </a:solidFill>
            </a:endParaRPr>
          </a:p>
          <a:p>
            <a:pPr algn="just">
              <a:spcBef>
                <a:spcPct val="0"/>
              </a:spcBef>
              <a:buNone/>
              <a:defRPr/>
            </a:pPr>
            <a:r>
              <a:rPr lang="cs-CZ" altLang="cs-CZ" sz="1800" dirty="0"/>
              <a:t>	</a:t>
            </a:r>
            <a:endParaRPr lang="en-US" altLang="cs-CZ"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E074D54-B80D-4C71-B896-5EEF6D6723EA}"/>
              </a:ext>
            </a:extLst>
          </p:cNvPr>
          <p:cNvSpPr>
            <a:spLocks noGrp="1" noChangeArrowheads="1"/>
          </p:cNvSpPr>
          <p:nvPr>
            <p:ph type="body" idx="1"/>
          </p:nvPr>
        </p:nvSpPr>
        <p:spPr>
          <a:xfrm>
            <a:off x="1907704" y="1844824"/>
            <a:ext cx="6855296" cy="2736304"/>
          </a:xfrm>
        </p:spPr>
        <p:txBody>
          <a:bodyPr/>
          <a:lstStyle/>
          <a:p>
            <a:pPr algn="ctr">
              <a:spcBef>
                <a:spcPct val="0"/>
              </a:spcBef>
              <a:buNone/>
              <a:defRPr/>
            </a:pPr>
            <a:r>
              <a:rPr lang="cs-CZ" altLang="cs-CZ" sz="2800" b="1" kern="1200" dirty="0">
                <a:solidFill>
                  <a:prstClr val="black"/>
                </a:solidFill>
                <a:latin typeface="Segoe UI Black" panose="020B0A02040204020203" pitchFamily="34" charset="0"/>
                <a:ea typeface="Segoe UI Black" panose="020B0A02040204020203" pitchFamily="34" charset="0"/>
              </a:rPr>
              <a:t>   </a:t>
            </a: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Zdravotnická záchranná služba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Pardubického kraje</a:t>
            </a: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za rok 2020</a:t>
            </a:r>
            <a:endParaRPr lang="en-US" altLang="cs-CZ" sz="1800" dirty="0">
              <a:solidFill>
                <a:schemeClr val="bg2">
                  <a:lumMod val="75000"/>
                </a:schemeClr>
              </a:solidFill>
              <a:latin typeface="Segoe UI Black" panose="020B0A02040204020203" pitchFamily="34" charset="0"/>
              <a:ea typeface="Segoe UI Black" panose="020B0A02040204020203" pitchFamily="34" charset="0"/>
            </a:endParaRPr>
          </a:p>
        </p:txBody>
      </p:sp>
      <p:pic>
        <p:nvPicPr>
          <p:cNvPr id="4" name="Obrázek 6">
            <a:extLst>
              <a:ext uri="{FF2B5EF4-FFF2-40B4-BE49-F238E27FC236}">
                <a16:creationId xmlns:a16="http://schemas.microsoft.com/office/drawing/2014/main" id="{BC426E18-7344-403E-9712-48C451A15E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43" y="332657"/>
            <a:ext cx="1833568"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246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8932EEEA-FEC0-47D2-9DDC-51B11034C37E}"/>
              </a:ext>
            </a:extLst>
          </p:cNvPr>
          <p:cNvSpPr txBox="1">
            <a:spLocks/>
          </p:cNvSpPr>
          <p:nvPr/>
        </p:nvSpPr>
        <p:spPr>
          <a:xfrm>
            <a:off x="18048" y="161851"/>
            <a:ext cx="8305800" cy="504825"/>
          </a:xfrm>
          <a:prstGeom prst="rect">
            <a:avLst/>
          </a:prstGeom>
        </p:spPr>
        <p:txBody>
          <a:bodyPr/>
          <a:lstStyle>
            <a:lvl1pPr algn="l" rtl="0" eaLnBrk="1" fontAlgn="base" hangingPunct="1">
              <a:spcBef>
                <a:spcPct val="0"/>
              </a:spcBef>
              <a:spcAft>
                <a:spcPct val="0"/>
              </a:spcAft>
              <a:defRPr sz="4400">
                <a:solidFill>
                  <a:srgbClr val="000000"/>
                </a:solidFill>
                <a:latin typeface="+mj-lt"/>
                <a:ea typeface="+mj-ea"/>
                <a:cs typeface="+mj-cs"/>
              </a:defRPr>
            </a:lvl1pPr>
            <a:lvl2pPr algn="l" rtl="0" eaLnBrk="1" fontAlgn="base" hangingPunct="1">
              <a:spcBef>
                <a:spcPct val="0"/>
              </a:spcBef>
              <a:spcAft>
                <a:spcPct val="0"/>
              </a:spcAft>
              <a:defRPr sz="4400">
                <a:solidFill>
                  <a:srgbClr val="000000"/>
                </a:solidFill>
                <a:latin typeface="Microsoft Sans Serif" pitchFamily="34" charset="0"/>
              </a:defRPr>
            </a:lvl2pPr>
            <a:lvl3pPr algn="l" rtl="0" eaLnBrk="1" fontAlgn="base" hangingPunct="1">
              <a:spcBef>
                <a:spcPct val="0"/>
              </a:spcBef>
              <a:spcAft>
                <a:spcPct val="0"/>
              </a:spcAft>
              <a:defRPr sz="4400">
                <a:solidFill>
                  <a:srgbClr val="000000"/>
                </a:solidFill>
                <a:latin typeface="Microsoft Sans Serif" pitchFamily="34" charset="0"/>
              </a:defRPr>
            </a:lvl3pPr>
            <a:lvl4pPr algn="l" rtl="0" eaLnBrk="1" fontAlgn="base" hangingPunct="1">
              <a:spcBef>
                <a:spcPct val="0"/>
              </a:spcBef>
              <a:spcAft>
                <a:spcPct val="0"/>
              </a:spcAft>
              <a:defRPr sz="4400">
                <a:solidFill>
                  <a:srgbClr val="000000"/>
                </a:solidFill>
                <a:latin typeface="Microsoft Sans Serif" pitchFamily="34" charset="0"/>
              </a:defRPr>
            </a:lvl4pPr>
            <a:lvl5pPr algn="l" rtl="0" eaLnBrk="1" fontAlgn="base" hangingPunct="1">
              <a:spcBef>
                <a:spcPct val="0"/>
              </a:spcBef>
              <a:spcAft>
                <a:spcPct val="0"/>
              </a:spcAft>
              <a:defRPr sz="4400">
                <a:solidFill>
                  <a:srgbClr val="000000"/>
                </a:solidFill>
                <a:latin typeface="Microsoft Sans Serif" pitchFamily="34" charset="0"/>
              </a:defRPr>
            </a:lvl5pPr>
            <a:lvl6pPr marL="457200" algn="l" rtl="0" eaLnBrk="1" fontAlgn="base" hangingPunct="1">
              <a:spcBef>
                <a:spcPct val="0"/>
              </a:spcBef>
              <a:spcAft>
                <a:spcPct val="0"/>
              </a:spcAft>
              <a:defRPr sz="4400">
                <a:solidFill>
                  <a:srgbClr val="000000"/>
                </a:solidFill>
                <a:latin typeface="Microsoft Sans Serif" pitchFamily="34" charset="0"/>
              </a:defRPr>
            </a:lvl6pPr>
            <a:lvl7pPr marL="914400" algn="l" rtl="0" eaLnBrk="1" fontAlgn="base" hangingPunct="1">
              <a:spcBef>
                <a:spcPct val="0"/>
              </a:spcBef>
              <a:spcAft>
                <a:spcPct val="0"/>
              </a:spcAft>
              <a:defRPr sz="4400">
                <a:solidFill>
                  <a:srgbClr val="000000"/>
                </a:solidFill>
                <a:latin typeface="Microsoft Sans Serif" pitchFamily="34" charset="0"/>
              </a:defRPr>
            </a:lvl7pPr>
            <a:lvl8pPr marL="1371600" algn="l" rtl="0" eaLnBrk="1" fontAlgn="base" hangingPunct="1">
              <a:spcBef>
                <a:spcPct val="0"/>
              </a:spcBef>
              <a:spcAft>
                <a:spcPct val="0"/>
              </a:spcAft>
              <a:defRPr sz="4400">
                <a:solidFill>
                  <a:srgbClr val="000000"/>
                </a:solidFill>
                <a:latin typeface="Microsoft Sans Serif" pitchFamily="34" charset="0"/>
              </a:defRPr>
            </a:lvl8pPr>
            <a:lvl9pPr marL="1828800" algn="l" rtl="0" eaLnBrk="1" fontAlgn="base" hangingPunct="1">
              <a:spcBef>
                <a:spcPct val="0"/>
              </a:spcBef>
              <a:spcAft>
                <a:spcPct val="0"/>
              </a:spcAft>
              <a:defRPr sz="4400">
                <a:solidFill>
                  <a:srgbClr val="000000"/>
                </a:solidFill>
                <a:latin typeface="Microsoft Sans Serif" pitchFamily="34" charset="0"/>
              </a:defRPr>
            </a:lvl9pPr>
          </a:lstStyle>
          <a:p>
            <a:r>
              <a:rPr lang="cs-CZ" kern="0" dirty="0">
                <a:solidFill>
                  <a:schemeClr val="bg1"/>
                </a:solidFill>
              </a:rPr>
              <a:t> pana Filipa </a:t>
            </a:r>
            <a:r>
              <a:rPr lang="cs-CZ" kern="0" dirty="0" err="1">
                <a:solidFill>
                  <a:schemeClr val="bg1"/>
                </a:solidFill>
              </a:rPr>
              <a:t>Tomašoviče</a:t>
            </a:r>
            <a:r>
              <a:rPr lang="cs-CZ" kern="0" dirty="0">
                <a:solidFill>
                  <a:schemeClr val="bg1"/>
                </a:solidFill>
              </a:rPr>
              <a:t>, </a:t>
            </a:r>
            <a:r>
              <a:rPr lang="cs-CZ" kern="0" dirty="0" err="1">
                <a:solidFill>
                  <a:schemeClr val="bg1"/>
                </a:solidFill>
              </a:rPr>
              <a:t>DiS</a:t>
            </a:r>
            <a:r>
              <a:rPr lang="cs-CZ" kern="0" dirty="0">
                <a:solidFill>
                  <a:schemeClr val="bg1"/>
                </a:solidFill>
              </a:rPr>
              <a:t>.  </a:t>
            </a:r>
          </a:p>
        </p:txBody>
      </p:sp>
      <p:sp>
        <p:nvSpPr>
          <p:cNvPr id="2" name="TextovéPole 1">
            <a:extLst>
              <a:ext uri="{FF2B5EF4-FFF2-40B4-BE49-F238E27FC236}">
                <a16:creationId xmlns:a16="http://schemas.microsoft.com/office/drawing/2014/main" id="{5DC953C9-EFC8-4D38-B661-A8936439AA1D}"/>
              </a:ext>
            </a:extLst>
          </p:cNvPr>
          <p:cNvSpPr txBox="1"/>
          <p:nvPr/>
        </p:nvSpPr>
        <p:spPr>
          <a:xfrm>
            <a:off x="200024" y="666676"/>
            <a:ext cx="8692456" cy="1231106"/>
          </a:xfrm>
          <a:prstGeom prst="rect">
            <a:avLst/>
          </a:prstGeom>
          <a:noFill/>
        </p:spPr>
        <p:txBody>
          <a:bodyPr wrap="square" rtlCol="0">
            <a:spAutoFit/>
          </a:bodyPr>
          <a:lstStyle/>
          <a:p>
            <a:pPr algn="l"/>
            <a:endParaRPr lang="cs-CZ" sz="1800" b="1" kern="100" dirty="0">
              <a:solidFill>
                <a:schemeClr val="bg1"/>
              </a:solidFill>
              <a:effectLst/>
              <a:latin typeface="Arial" panose="020B0604020202020204" pitchFamily="34" charset="0"/>
              <a:ea typeface="SimSun" panose="02010600030101010101" pitchFamily="2" charset="-122"/>
            </a:endParaRPr>
          </a:p>
          <a:p>
            <a:pPr algn="l"/>
            <a:r>
              <a:rPr lang="cs-CZ" sz="1600" b="1"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za bezodkladné a nezištné poskytnutí první předlékařské zdravotnické pomoci těžce poraněným sousedům.</a:t>
            </a:r>
            <a:endParaRPr lang="cs-CZ" sz="1600" kern="100" dirty="0">
              <a:solidFill>
                <a:schemeClr val="bg1"/>
              </a:solidFill>
              <a:effectLst/>
              <a:latin typeface="Liberation Serif"/>
              <a:ea typeface="SimSun" panose="02010600030101010101" pitchFamily="2" charset="-122"/>
              <a:cs typeface="Arial" panose="020B0604020202020204" pitchFamily="34" charset="0"/>
            </a:endParaRPr>
          </a:p>
          <a:p>
            <a:pPr algn="l"/>
            <a:endParaRPr lang="cs-CZ" dirty="0">
              <a:solidFill>
                <a:schemeClr val="bg1"/>
              </a:solidFill>
            </a:endParaRPr>
          </a:p>
        </p:txBody>
      </p:sp>
      <p:pic>
        <p:nvPicPr>
          <p:cNvPr id="6" name="Obrázek 5">
            <a:extLst>
              <a:ext uri="{FF2B5EF4-FFF2-40B4-BE49-F238E27FC236}">
                <a16:creationId xmlns:a16="http://schemas.microsoft.com/office/drawing/2014/main" id="{B809EE67-E7DE-4818-BF21-4B58EE53FEC4}"/>
              </a:ext>
            </a:extLst>
          </p:cNvPr>
          <p:cNvPicPr/>
          <p:nvPr/>
        </p:nvPicPr>
        <p:blipFill rotWithShape="1">
          <a:blip r:embed="rId3" cstate="email">
            <a:extLst>
              <a:ext uri="{28A0092B-C50C-407E-A947-70E740481C1C}">
                <a14:useLocalDpi xmlns:a14="http://schemas.microsoft.com/office/drawing/2010/main"/>
              </a:ext>
            </a:extLst>
          </a:blip>
          <a:srcRect l="-200" t="7895" r="725" b="8244"/>
          <a:stretch/>
        </p:blipFill>
        <p:spPr bwMode="auto">
          <a:xfrm>
            <a:off x="491393" y="1628871"/>
            <a:ext cx="3216511" cy="4968481"/>
          </a:xfrm>
          <a:prstGeom prst="rect">
            <a:avLst/>
          </a:prstGeom>
          <a:ln>
            <a:noFill/>
          </a:ln>
          <a:extLst>
            <a:ext uri="{53640926-AAD7-44D8-BBD7-CCE9431645EC}">
              <a14:shadowObscured xmlns:a14="http://schemas.microsoft.com/office/drawing/2010/main"/>
            </a:ext>
          </a:extLst>
        </p:spPr>
      </p:pic>
      <p:sp>
        <p:nvSpPr>
          <p:cNvPr id="7" name="TextovéPole 6">
            <a:extLst>
              <a:ext uri="{FF2B5EF4-FFF2-40B4-BE49-F238E27FC236}">
                <a16:creationId xmlns:a16="http://schemas.microsoft.com/office/drawing/2014/main" id="{79E78FBC-8706-4E94-9234-D5CFD2CFB669}"/>
              </a:ext>
            </a:extLst>
          </p:cNvPr>
          <p:cNvSpPr txBox="1"/>
          <p:nvPr/>
        </p:nvSpPr>
        <p:spPr>
          <a:xfrm>
            <a:off x="3867920" y="1622799"/>
            <a:ext cx="5076056" cy="4893647"/>
          </a:xfrm>
          <a:prstGeom prst="rect">
            <a:avLst/>
          </a:prstGeom>
          <a:noFill/>
        </p:spPr>
        <p:txBody>
          <a:bodyPr wrap="square" rtlCol="0">
            <a:spAutoFit/>
          </a:bodyPr>
          <a:lstStyle/>
          <a:p>
            <a:pPr algn="just"/>
            <a:r>
              <a:rPr lang="cs-CZ" sz="18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Má rád přírodu, pohyb, aktivní život a hodné lidi. Na prvním místě je však jeho rodina a největší zálibou nová životní role - otce.</a:t>
            </a:r>
            <a:br>
              <a:rPr lang="cs-CZ" sz="18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br>
            <a:br>
              <a:rPr lang="cs-CZ" sz="18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br>
            <a:r>
              <a:rPr lang="cs-CZ" sz="18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Dne 29. 9. 2019 poskytl první předlékařskou pomoc 2 osobám po výbuchu plynu v rodinném domě v Kerharticích nad Orlicí. Před příjezdem složek IZS vynosil poraněné z hořícího objektu a poskytoval první zdravotnickou pomoc. </a:t>
            </a:r>
          </a:p>
          <a:p>
            <a:pPr algn="just"/>
            <a:r>
              <a:rPr lang="cs-CZ" sz="18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p>
          <a:p>
            <a:pPr algn="just"/>
            <a:r>
              <a:rPr lang="cs-CZ" sz="1800" kern="100" dirty="0">
                <a:solidFill>
                  <a:schemeClr val="bg1"/>
                </a:solidFill>
                <a:ea typeface="SimSun" panose="02010600030101010101" pitchFamily="2" charset="-122"/>
                <a:cs typeface="Arial" panose="020B0604020202020204" pitchFamily="34" charset="0"/>
              </a:rPr>
              <a:t>    </a:t>
            </a:r>
            <a:r>
              <a:rPr lang="cs-CZ" sz="18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Díky včasnému jednání zachránil život dvěma rozsáhle popáleným osobám, které následně podstoupily náročnou a dlouhodobou léčbu. </a:t>
            </a:r>
          </a:p>
          <a:p>
            <a:pPr algn="just"/>
            <a:br>
              <a:rPr lang="cs-CZ" sz="18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br>
            <a:br>
              <a:rPr lang="cs-CZ" sz="1800" kern="100" dirty="0">
                <a:effectLst/>
                <a:latin typeface="Arial" panose="020B0604020202020204" pitchFamily="34" charset="0"/>
                <a:ea typeface="SimSun" panose="02010600030101010101" pitchFamily="2" charset="-122"/>
                <a:cs typeface="Arial" panose="020B0604020202020204" pitchFamily="34" charset="0"/>
              </a:rPr>
            </a:br>
            <a:endParaRPr lang="cs-CZ" sz="1800" kern="100" dirty="0">
              <a:effectLst/>
              <a:latin typeface="Liberation Serif"/>
              <a:ea typeface="SimSun" panose="02010600030101010101" pitchFamily="2" charset="-122"/>
              <a:cs typeface="Arial" panose="020B0604020202020204" pitchFamily="34" charset="0"/>
            </a:endParaRPr>
          </a:p>
          <a:p>
            <a:endParaRPr lang="cs-CZ" dirty="0"/>
          </a:p>
        </p:txBody>
      </p:sp>
    </p:spTree>
    <p:extLst>
      <p:ext uri="{BB962C8B-B14F-4D97-AF65-F5344CB8AC3E}">
        <p14:creationId xmlns:p14="http://schemas.microsoft.com/office/powerpoint/2010/main" val="1103603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E074D54-B80D-4C71-B896-5EEF6D6723EA}"/>
              </a:ext>
            </a:extLst>
          </p:cNvPr>
          <p:cNvSpPr>
            <a:spLocks noGrp="1" noChangeArrowheads="1"/>
          </p:cNvSpPr>
          <p:nvPr>
            <p:ph type="body" idx="1"/>
          </p:nvPr>
        </p:nvSpPr>
        <p:spPr>
          <a:xfrm>
            <a:off x="1907704" y="1844824"/>
            <a:ext cx="6855296" cy="2736304"/>
          </a:xfrm>
        </p:spPr>
        <p:txBody>
          <a:bodyPr/>
          <a:lstStyle/>
          <a:p>
            <a:pPr algn="ctr">
              <a:spcBef>
                <a:spcPct val="0"/>
              </a:spcBef>
              <a:buNone/>
              <a:defRPr/>
            </a:pPr>
            <a:r>
              <a:rPr lang="cs-CZ" altLang="cs-CZ" sz="2800" b="1" kern="1200" dirty="0">
                <a:solidFill>
                  <a:prstClr val="black"/>
                </a:solidFill>
                <a:latin typeface="Segoe UI Black" panose="020B0A02040204020203" pitchFamily="34" charset="0"/>
                <a:ea typeface="Segoe UI Black" panose="020B0A02040204020203" pitchFamily="34" charset="0"/>
              </a:rPr>
              <a:t>   </a:t>
            </a: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Zdravotnická záchranná služba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Kraje Vysočina</a:t>
            </a: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za rok 2020</a:t>
            </a:r>
            <a:endParaRPr lang="en-US" altLang="cs-CZ" sz="1800" dirty="0">
              <a:solidFill>
                <a:schemeClr val="bg2">
                  <a:lumMod val="75000"/>
                </a:schemeClr>
              </a:solidFill>
              <a:latin typeface="Segoe UI Black" panose="020B0A02040204020203" pitchFamily="34" charset="0"/>
              <a:ea typeface="Segoe UI Black" panose="020B0A02040204020203" pitchFamily="34" charset="0"/>
            </a:endParaRPr>
          </a:p>
        </p:txBody>
      </p:sp>
      <p:pic>
        <p:nvPicPr>
          <p:cNvPr id="5" name="Obrázek 5">
            <a:extLst>
              <a:ext uri="{FF2B5EF4-FFF2-40B4-BE49-F238E27FC236}">
                <a16:creationId xmlns:a16="http://schemas.microsoft.com/office/drawing/2014/main" id="{3A1126FD-18A6-4F39-9772-6B125DBE63F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496" r="18286" b="7383"/>
          <a:stretch/>
        </p:blipFill>
        <p:spPr bwMode="auto">
          <a:xfrm>
            <a:off x="6400" y="332656"/>
            <a:ext cx="1814737"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509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8932EEEA-FEC0-47D2-9DDC-51B11034C37E}"/>
              </a:ext>
            </a:extLst>
          </p:cNvPr>
          <p:cNvSpPr txBox="1">
            <a:spLocks/>
          </p:cNvSpPr>
          <p:nvPr/>
        </p:nvSpPr>
        <p:spPr>
          <a:xfrm>
            <a:off x="18048" y="161851"/>
            <a:ext cx="8305800" cy="504825"/>
          </a:xfrm>
          <a:prstGeom prst="rect">
            <a:avLst/>
          </a:prstGeom>
        </p:spPr>
        <p:txBody>
          <a:bodyPr/>
          <a:lstStyle>
            <a:lvl1pPr algn="l" rtl="0" eaLnBrk="1" fontAlgn="base" hangingPunct="1">
              <a:spcBef>
                <a:spcPct val="0"/>
              </a:spcBef>
              <a:spcAft>
                <a:spcPct val="0"/>
              </a:spcAft>
              <a:defRPr sz="4400">
                <a:solidFill>
                  <a:srgbClr val="000000"/>
                </a:solidFill>
                <a:latin typeface="+mj-lt"/>
                <a:ea typeface="+mj-ea"/>
                <a:cs typeface="+mj-cs"/>
              </a:defRPr>
            </a:lvl1pPr>
            <a:lvl2pPr algn="l" rtl="0" eaLnBrk="1" fontAlgn="base" hangingPunct="1">
              <a:spcBef>
                <a:spcPct val="0"/>
              </a:spcBef>
              <a:spcAft>
                <a:spcPct val="0"/>
              </a:spcAft>
              <a:defRPr sz="4400">
                <a:solidFill>
                  <a:srgbClr val="000000"/>
                </a:solidFill>
                <a:latin typeface="Microsoft Sans Serif" pitchFamily="34" charset="0"/>
              </a:defRPr>
            </a:lvl2pPr>
            <a:lvl3pPr algn="l" rtl="0" eaLnBrk="1" fontAlgn="base" hangingPunct="1">
              <a:spcBef>
                <a:spcPct val="0"/>
              </a:spcBef>
              <a:spcAft>
                <a:spcPct val="0"/>
              </a:spcAft>
              <a:defRPr sz="4400">
                <a:solidFill>
                  <a:srgbClr val="000000"/>
                </a:solidFill>
                <a:latin typeface="Microsoft Sans Serif" pitchFamily="34" charset="0"/>
              </a:defRPr>
            </a:lvl3pPr>
            <a:lvl4pPr algn="l" rtl="0" eaLnBrk="1" fontAlgn="base" hangingPunct="1">
              <a:spcBef>
                <a:spcPct val="0"/>
              </a:spcBef>
              <a:spcAft>
                <a:spcPct val="0"/>
              </a:spcAft>
              <a:defRPr sz="4400">
                <a:solidFill>
                  <a:srgbClr val="000000"/>
                </a:solidFill>
                <a:latin typeface="Microsoft Sans Serif" pitchFamily="34" charset="0"/>
              </a:defRPr>
            </a:lvl4pPr>
            <a:lvl5pPr algn="l" rtl="0" eaLnBrk="1" fontAlgn="base" hangingPunct="1">
              <a:spcBef>
                <a:spcPct val="0"/>
              </a:spcBef>
              <a:spcAft>
                <a:spcPct val="0"/>
              </a:spcAft>
              <a:defRPr sz="4400">
                <a:solidFill>
                  <a:srgbClr val="000000"/>
                </a:solidFill>
                <a:latin typeface="Microsoft Sans Serif" pitchFamily="34" charset="0"/>
              </a:defRPr>
            </a:lvl5pPr>
            <a:lvl6pPr marL="457200" algn="l" rtl="0" eaLnBrk="1" fontAlgn="base" hangingPunct="1">
              <a:spcBef>
                <a:spcPct val="0"/>
              </a:spcBef>
              <a:spcAft>
                <a:spcPct val="0"/>
              </a:spcAft>
              <a:defRPr sz="4400">
                <a:solidFill>
                  <a:srgbClr val="000000"/>
                </a:solidFill>
                <a:latin typeface="Microsoft Sans Serif" pitchFamily="34" charset="0"/>
              </a:defRPr>
            </a:lvl6pPr>
            <a:lvl7pPr marL="914400" algn="l" rtl="0" eaLnBrk="1" fontAlgn="base" hangingPunct="1">
              <a:spcBef>
                <a:spcPct val="0"/>
              </a:spcBef>
              <a:spcAft>
                <a:spcPct val="0"/>
              </a:spcAft>
              <a:defRPr sz="4400">
                <a:solidFill>
                  <a:srgbClr val="000000"/>
                </a:solidFill>
                <a:latin typeface="Microsoft Sans Serif" pitchFamily="34" charset="0"/>
              </a:defRPr>
            </a:lvl7pPr>
            <a:lvl8pPr marL="1371600" algn="l" rtl="0" eaLnBrk="1" fontAlgn="base" hangingPunct="1">
              <a:spcBef>
                <a:spcPct val="0"/>
              </a:spcBef>
              <a:spcAft>
                <a:spcPct val="0"/>
              </a:spcAft>
              <a:defRPr sz="4400">
                <a:solidFill>
                  <a:srgbClr val="000000"/>
                </a:solidFill>
                <a:latin typeface="Microsoft Sans Serif" pitchFamily="34" charset="0"/>
              </a:defRPr>
            </a:lvl8pPr>
            <a:lvl9pPr marL="1828800" algn="l" rtl="0" eaLnBrk="1" fontAlgn="base" hangingPunct="1">
              <a:spcBef>
                <a:spcPct val="0"/>
              </a:spcBef>
              <a:spcAft>
                <a:spcPct val="0"/>
              </a:spcAft>
              <a:defRPr sz="4400">
                <a:solidFill>
                  <a:srgbClr val="000000"/>
                </a:solidFill>
                <a:latin typeface="Microsoft Sans Serif" pitchFamily="34" charset="0"/>
              </a:defRPr>
            </a:lvl9pPr>
          </a:lstStyle>
          <a:p>
            <a:r>
              <a:rPr lang="cs-CZ" kern="0" dirty="0">
                <a:solidFill>
                  <a:schemeClr val="bg1"/>
                </a:solidFill>
              </a:rPr>
              <a:t> pana Martina Žáka  </a:t>
            </a:r>
          </a:p>
        </p:txBody>
      </p:sp>
      <p:sp>
        <p:nvSpPr>
          <p:cNvPr id="2" name="TextovéPole 1">
            <a:extLst>
              <a:ext uri="{FF2B5EF4-FFF2-40B4-BE49-F238E27FC236}">
                <a16:creationId xmlns:a16="http://schemas.microsoft.com/office/drawing/2014/main" id="{5DC953C9-EFC8-4D38-B661-A8936439AA1D}"/>
              </a:ext>
            </a:extLst>
          </p:cNvPr>
          <p:cNvSpPr txBox="1"/>
          <p:nvPr/>
        </p:nvSpPr>
        <p:spPr>
          <a:xfrm>
            <a:off x="200024" y="666676"/>
            <a:ext cx="8692456" cy="1569660"/>
          </a:xfrm>
          <a:prstGeom prst="rect">
            <a:avLst/>
          </a:prstGeom>
          <a:noFill/>
        </p:spPr>
        <p:txBody>
          <a:bodyPr wrap="square" rtlCol="0">
            <a:spAutoFit/>
          </a:bodyPr>
          <a:lstStyle/>
          <a:p>
            <a:pPr algn="l"/>
            <a:endParaRPr lang="cs-CZ" sz="1800" b="1" kern="100" dirty="0">
              <a:solidFill>
                <a:schemeClr val="bg1"/>
              </a:solidFill>
              <a:effectLst/>
              <a:latin typeface="Arial" panose="020B0604020202020204" pitchFamily="34" charset="0"/>
              <a:ea typeface="SimSun" panose="02010600030101010101" pitchFamily="2" charset="-122"/>
            </a:endParaRPr>
          </a:p>
          <a:p>
            <a:pPr algn="l" hangingPunct="0"/>
            <a:r>
              <a:rPr lang="cs-CZ" sz="1800" b="1"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za významný podíl na výstavbě budovy Výcvikového a vzdělávacího střediska</a:t>
            </a:r>
            <a:br>
              <a:rPr lang="cs-CZ" sz="1800" b="1"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br>
            <a:r>
              <a:rPr lang="cs-CZ" sz="1800" b="1"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ZZS Kraje Vysočina.</a:t>
            </a:r>
            <a:endParaRPr lang="cs-CZ" sz="1800" kern="100" dirty="0">
              <a:solidFill>
                <a:schemeClr val="bg1"/>
              </a:solidFill>
              <a:effectLst/>
              <a:latin typeface="Liberation Serif"/>
              <a:ea typeface="SimSun" panose="02010600030101010101" pitchFamily="2" charset="-122"/>
              <a:cs typeface="Arial" panose="020B0604020202020204" pitchFamily="34" charset="0"/>
            </a:endParaRPr>
          </a:p>
          <a:p>
            <a:pPr hangingPunct="0"/>
            <a:r>
              <a:rPr lang="cs-CZ" sz="1800" b="1" kern="100" dirty="0">
                <a:solidFill>
                  <a:srgbClr val="222222"/>
                </a:solidFill>
                <a:effectLst/>
                <a:latin typeface="Arial" panose="020B0604020202020204" pitchFamily="34" charset="0"/>
                <a:ea typeface="SimSun" panose="02010600030101010101" pitchFamily="2" charset="-122"/>
                <a:cs typeface="Arial" panose="020B0604020202020204" pitchFamily="34" charset="0"/>
              </a:rPr>
              <a:t> </a:t>
            </a:r>
            <a:endParaRPr lang="cs-CZ" sz="1800" kern="100" dirty="0">
              <a:effectLst/>
              <a:latin typeface="Liberation Serif"/>
              <a:ea typeface="SimSun" panose="02010600030101010101" pitchFamily="2" charset="-122"/>
              <a:cs typeface="Arial" panose="020B0604020202020204" pitchFamily="34" charset="0"/>
            </a:endParaRPr>
          </a:p>
          <a:p>
            <a:pPr algn="l"/>
            <a:endParaRPr lang="cs-CZ" dirty="0">
              <a:solidFill>
                <a:schemeClr val="bg1"/>
              </a:solidFill>
            </a:endParaRPr>
          </a:p>
        </p:txBody>
      </p:sp>
      <p:pic>
        <p:nvPicPr>
          <p:cNvPr id="8" name="Obrázek 7">
            <a:extLst>
              <a:ext uri="{FF2B5EF4-FFF2-40B4-BE49-F238E27FC236}">
                <a16:creationId xmlns:a16="http://schemas.microsoft.com/office/drawing/2014/main" id="{E40FA42F-710E-48E7-99D8-EEA3891CF26F}"/>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650" y="1762199"/>
            <a:ext cx="3321685" cy="4429125"/>
          </a:xfrm>
          <a:prstGeom prst="rect">
            <a:avLst/>
          </a:prstGeom>
          <a:noFill/>
          <a:ln>
            <a:noFill/>
          </a:ln>
        </p:spPr>
      </p:pic>
      <p:sp>
        <p:nvSpPr>
          <p:cNvPr id="9" name="TextovéPole 8">
            <a:extLst>
              <a:ext uri="{FF2B5EF4-FFF2-40B4-BE49-F238E27FC236}">
                <a16:creationId xmlns:a16="http://schemas.microsoft.com/office/drawing/2014/main" id="{AC45C1E7-7031-4AF4-BD39-42B714F8EACD}"/>
              </a:ext>
            </a:extLst>
          </p:cNvPr>
          <p:cNvSpPr txBox="1"/>
          <p:nvPr/>
        </p:nvSpPr>
        <p:spPr>
          <a:xfrm>
            <a:off x="3995936" y="1762199"/>
            <a:ext cx="5039170" cy="4616648"/>
          </a:xfrm>
          <a:prstGeom prst="rect">
            <a:avLst/>
          </a:prstGeom>
          <a:noFill/>
        </p:spPr>
        <p:txBody>
          <a:bodyPr wrap="square" rtlCol="0">
            <a:spAutoFit/>
          </a:bodyPr>
          <a:lstStyle/>
          <a:p>
            <a:pPr algn="just" hangingPunct="0"/>
            <a:r>
              <a:rPr lang="cs-CZ" sz="14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Pan Martin Žák pracuje na pozici vedoucího správy budov od 1.11.2006. Za celou dobu v této funkci se zcela zásadně podílel nejen na rekonstrukcích výjezdových základen, ale také na výstavbě nově budovaných výjezdových základen v rámci zahuštění sítě na území Kraje Vysočina a nově budovaných výjezdových základen, které nesplňovaly legislativní požadavky na provoz.</a:t>
            </a:r>
            <a:br>
              <a:rPr lang="cs-CZ" sz="14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br>
            <a:r>
              <a:rPr lang="cs-CZ" sz="14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Kromě této kategorie činnosti se významně podílí na dodržování zásad environmentálního managementu. Vzorný dohled provádí také nad heliportem LZS v Jihlavě a pečlivě sleduje a naplňuje veškeré požadavky na jeho bezchybný provoz. Pan Žák se za dobu svého působení stal nepostradatelným partnerem pro vedoucí pracovníky a zdravotníky jednotlivých výjezdových oblastí. </a:t>
            </a:r>
          </a:p>
          <a:p>
            <a:pPr algn="just" hangingPunct="0"/>
            <a:r>
              <a:rPr lang="cs-CZ" sz="1400" kern="100" dirty="0">
                <a:solidFill>
                  <a:schemeClr val="bg1"/>
                </a:solidFill>
                <a:ea typeface="SimSun" panose="02010600030101010101" pitchFamily="2" charset="-122"/>
                <a:cs typeface="Arial" panose="020B0604020202020204" pitchFamily="34" charset="0"/>
              </a:rPr>
              <a:t>     </a:t>
            </a:r>
            <a:r>
              <a:rPr lang="cs-CZ" sz="14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Vzorně zajišťuje komplexní majetkovou správu, provozuschopnost a údržbu budov a všech provozních zařízení funkčně spojených s budovami a stavbami.</a:t>
            </a:r>
            <a:br>
              <a:rPr lang="cs-CZ" sz="14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br>
            <a:r>
              <a:rPr lang="cs-CZ" sz="14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Navíc také navrhuje řešení ostrahy objektů a prvků kritické infrastruktury, včetně technických a organizačních opatření. </a:t>
            </a:r>
            <a:endParaRPr lang="cs-CZ" sz="1400" kern="100" dirty="0">
              <a:solidFill>
                <a:schemeClr val="bg1"/>
              </a:solidFill>
              <a:effectLst/>
              <a:latin typeface="Liberation Serif"/>
              <a:ea typeface="SimSun" panose="02010600030101010101" pitchFamily="2" charset="-122"/>
              <a:cs typeface="Arial" panose="020B0604020202020204" pitchFamily="34" charset="0"/>
            </a:endParaRPr>
          </a:p>
          <a:p>
            <a:pPr algn="just" hangingPunct="0"/>
            <a:r>
              <a:rPr lang="cs-CZ" sz="14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Děkujeme.</a:t>
            </a:r>
            <a:endParaRPr lang="cs-CZ" sz="1400" kern="100" dirty="0">
              <a:solidFill>
                <a:schemeClr val="bg1"/>
              </a:solidFill>
              <a:effectLst/>
              <a:latin typeface="Liberation Serif"/>
              <a:ea typeface="SimSun" panose="02010600030101010101" pitchFamily="2" charset="-122"/>
              <a:cs typeface="Arial" panose="020B0604020202020204" pitchFamily="34" charset="0"/>
            </a:endParaRPr>
          </a:p>
          <a:p>
            <a:pPr algn="just" hangingPunct="0"/>
            <a:r>
              <a:rPr lang="cs-CZ" sz="14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cs-CZ" sz="1400" kern="100" dirty="0">
              <a:solidFill>
                <a:schemeClr val="bg1"/>
              </a:solidFill>
              <a:effectLst/>
              <a:latin typeface="Liberation Serif"/>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90061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E074D54-B80D-4C71-B896-5EEF6D6723EA}"/>
              </a:ext>
            </a:extLst>
          </p:cNvPr>
          <p:cNvSpPr>
            <a:spLocks noGrp="1" noChangeArrowheads="1"/>
          </p:cNvSpPr>
          <p:nvPr>
            <p:ph type="body" idx="1"/>
          </p:nvPr>
        </p:nvSpPr>
        <p:spPr>
          <a:xfrm>
            <a:off x="1907704" y="1844824"/>
            <a:ext cx="6855296" cy="2736304"/>
          </a:xfrm>
        </p:spPr>
        <p:txBody>
          <a:bodyPr/>
          <a:lstStyle/>
          <a:p>
            <a:pPr algn="ctr">
              <a:spcBef>
                <a:spcPct val="0"/>
              </a:spcBef>
              <a:buNone/>
              <a:defRPr/>
            </a:pPr>
            <a:r>
              <a:rPr lang="cs-CZ" altLang="cs-CZ" sz="2800" b="1" kern="1200" dirty="0">
                <a:solidFill>
                  <a:prstClr val="black"/>
                </a:solidFill>
                <a:latin typeface="Segoe UI Black" panose="020B0A02040204020203" pitchFamily="34" charset="0"/>
                <a:ea typeface="Segoe UI Black" panose="020B0A02040204020203" pitchFamily="34" charset="0"/>
              </a:rPr>
              <a:t>   </a:t>
            </a: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Zdravotnická záchranná služba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Jihočeského kraje</a:t>
            </a: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za rok 2020</a:t>
            </a:r>
            <a:endParaRPr lang="en-US" altLang="cs-CZ" sz="1800" dirty="0">
              <a:solidFill>
                <a:schemeClr val="bg2">
                  <a:lumMod val="75000"/>
                </a:schemeClr>
              </a:solidFill>
              <a:latin typeface="Segoe UI Black" panose="020B0A02040204020203" pitchFamily="34" charset="0"/>
              <a:ea typeface="Segoe UI Black" panose="020B0A02040204020203" pitchFamily="34" charset="0"/>
            </a:endParaRPr>
          </a:p>
        </p:txBody>
      </p:sp>
      <p:pic>
        <p:nvPicPr>
          <p:cNvPr id="5" name="Obrázek 4">
            <a:extLst>
              <a:ext uri="{FF2B5EF4-FFF2-40B4-BE49-F238E27FC236}">
                <a16:creationId xmlns:a16="http://schemas.microsoft.com/office/drawing/2014/main" id="{FBD45757-A5A9-4666-B0DF-B8860B8BBA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2656"/>
            <a:ext cx="1800200"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614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8932EEEA-FEC0-47D2-9DDC-51B11034C37E}"/>
              </a:ext>
            </a:extLst>
          </p:cNvPr>
          <p:cNvSpPr txBox="1">
            <a:spLocks/>
          </p:cNvSpPr>
          <p:nvPr/>
        </p:nvSpPr>
        <p:spPr>
          <a:xfrm>
            <a:off x="18048" y="161851"/>
            <a:ext cx="8305800" cy="504825"/>
          </a:xfrm>
          <a:prstGeom prst="rect">
            <a:avLst/>
          </a:prstGeom>
        </p:spPr>
        <p:txBody>
          <a:bodyPr/>
          <a:lstStyle>
            <a:lvl1pPr algn="l" rtl="0" eaLnBrk="1" fontAlgn="base" hangingPunct="1">
              <a:spcBef>
                <a:spcPct val="0"/>
              </a:spcBef>
              <a:spcAft>
                <a:spcPct val="0"/>
              </a:spcAft>
              <a:defRPr sz="4400">
                <a:solidFill>
                  <a:srgbClr val="000000"/>
                </a:solidFill>
                <a:latin typeface="+mj-lt"/>
                <a:ea typeface="+mj-ea"/>
                <a:cs typeface="+mj-cs"/>
              </a:defRPr>
            </a:lvl1pPr>
            <a:lvl2pPr algn="l" rtl="0" eaLnBrk="1" fontAlgn="base" hangingPunct="1">
              <a:spcBef>
                <a:spcPct val="0"/>
              </a:spcBef>
              <a:spcAft>
                <a:spcPct val="0"/>
              </a:spcAft>
              <a:defRPr sz="4400">
                <a:solidFill>
                  <a:srgbClr val="000000"/>
                </a:solidFill>
                <a:latin typeface="Microsoft Sans Serif" pitchFamily="34" charset="0"/>
              </a:defRPr>
            </a:lvl2pPr>
            <a:lvl3pPr algn="l" rtl="0" eaLnBrk="1" fontAlgn="base" hangingPunct="1">
              <a:spcBef>
                <a:spcPct val="0"/>
              </a:spcBef>
              <a:spcAft>
                <a:spcPct val="0"/>
              </a:spcAft>
              <a:defRPr sz="4400">
                <a:solidFill>
                  <a:srgbClr val="000000"/>
                </a:solidFill>
                <a:latin typeface="Microsoft Sans Serif" pitchFamily="34" charset="0"/>
              </a:defRPr>
            </a:lvl3pPr>
            <a:lvl4pPr algn="l" rtl="0" eaLnBrk="1" fontAlgn="base" hangingPunct="1">
              <a:spcBef>
                <a:spcPct val="0"/>
              </a:spcBef>
              <a:spcAft>
                <a:spcPct val="0"/>
              </a:spcAft>
              <a:defRPr sz="4400">
                <a:solidFill>
                  <a:srgbClr val="000000"/>
                </a:solidFill>
                <a:latin typeface="Microsoft Sans Serif" pitchFamily="34" charset="0"/>
              </a:defRPr>
            </a:lvl4pPr>
            <a:lvl5pPr algn="l" rtl="0" eaLnBrk="1" fontAlgn="base" hangingPunct="1">
              <a:spcBef>
                <a:spcPct val="0"/>
              </a:spcBef>
              <a:spcAft>
                <a:spcPct val="0"/>
              </a:spcAft>
              <a:defRPr sz="4400">
                <a:solidFill>
                  <a:srgbClr val="000000"/>
                </a:solidFill>
                <a:latin typeface="Microsoft Sans Serif" pitchFamily="34" charset="0"/>
              </a:defRPr>
            </a:lvl5pPr>
            <a:lvl6pPr marL="457200" algn="l" rtl="0" eaLnBrk="1" fontAlgn="base" hangingPunct="1">
              <a:spcBef>
                <a:spcPct val="0"/>
              </a:spcBef>
              <a:spcAft>
                <a:spcPct val="0"/>
              </a:spcAft>
              <a:defRPr sz="4400">
                <a:solidFill>
                  <a:srgbClr val="000000"/>
                </a:solidFill>
                <a:latin typeface="Microsoft Sans Serif" pitchFamily="34" charset="0"/>
              </a:defRPr>
            </a:lvl6pPr>
            <a:lvl7pPr marL="914400" algn="l" rtl="0" eaLnBrk="1" fontAlgn="base" hangingPunct="1">
              <a:spcBef>
                <a:spcPct val="0"/>
              </a:spcBef>
              <a:spcAft>
                <a:spcPct val="0"/>
              </a:spcAft>
              <a:defRPr sz="4400">
                <a:solidFill>
                  <a:srgbClr val="000000"/>
                </a:solidFill>
                <a:latin typeface="Microsoft Sans Serif" pitchFamily="34" charset="0"/>
              </a:defRPr>
            </a:lvl7pPr>
            <a:lvl8pPr marL="1371600" algn="l" rtl="0" eaLnBrk="1" fontAlgn="base" hangingPunct="1">
              <a:spcBef>
                <a:spcPct val="0"/>
              </a:spcBef>
              <a:spcAft>
                <a:spcPct val="0"/>
              </a:spcAft>
              <a:defRPr sz="4400">
                <a:solidFill>
                  <a:srgbClr val="000000"/>
                </a:solidFill>
                <a:latin typeface="Microsoft Sans Serif" pitchFamily="34" charset="0"/>
              </a:defRPr>
            </a:lvl8pPr>
            <a:lvl9pPr marL="1828800" algn="l" rtl="0" eaLnBrk="1" fontAlgn="base" hangingPunct="1">
              <a:spcBef>
                <a:spcPct val="0"/>
              </a:spcBef>
              <a:spcAft>
                <a:spcPct val="0"/>
              </a:spcAft>
              <a:defRPr sz="4400">
                <a:solidFill>
                  <a:srgbClr val="000000"/>
                </a:solidFill>
                <a:latin typeface="Microsoft Sans Serif" pitchFamily="34" charset="0"/>
              </a:defRPr>
            </a:lvl9pPr>
          </a:lstStyle>
          <a:p>
            <a:r>
              <a:rPr lang="cs-CZ" kern="0" dirty="0">
                <a:solidFill>
                  <a:schemeClr val="bg1"/>
                </a:solidFill>
              </a:rPr>
              <a:t> MUDr. Martina Kubíčka </a:t>
            </a:r>
          </a:p>
        </p:txBody>
      </p:sp>
      <p:sp>
        <p:nvSpPr>
          <p:cNvPr id="2" name="TextovéPole 1">
            <a:extLst>
              <a:ext uri="{FF2B5EF4-FFF2-40B4-BE49-F238E27FC236}">
                <a16:creationId xmlns:a16="http://schemas.microsoft.com/office/drawing/2014/main" id="{5DC953C9-EFC8-4D38-B661-A8936439AA1D}"/>
              </a:ext>
            </a:extLst>
          </p:cNvPr>
          <p:cNvSpPr txBox="1"/>
          <p:nvPr/>
        </p:nvSpPr>
        <p:spPr>
          <a:xfrm>
            <a:off x="3708000" y="1052735"/>
            <a:ext cx="5364000" cy="5909310"/>
          </a:xfrm>
          <a:prstGeom prst="rect">
            <a:avLst/>
          </a:prstGeom>
          <a:noFill/>
        </p:spPr>
        <p:txBody>
          <a:bodyPr wrap="square" rtlCol="0">
            <a:spAutoFit/>
          </a:bodyPr>
          <a:lstStyle/>
          <a:p>
            <a:pPr algn="l"/>
            <a:endParaRPr lang="cs-CZ" sz="1800" dirty="0">
              <a:solidFill>
                <a:schemeClr val="bg1"/>
              </a:solidFill>
              <a:effectLst/>
              <a:ea typeface="Times New Roman" panose="02020603050405020304" pitchFamily="18" charset="0"/>
              <a:cs typeface="Arial" panose="020B0604020202020204" pitchFamily="34" charset="0"/>
            </a:endParaRPr>
          </a:p>
          <a:p>
            <a:pPr algn="l"/>
            <a:endParaRPr lang="cs-CZ" sz="1800" dirty="0">
              <a:solidFill>
                <a:schemeClr val="bg1"/>
              </a:solidFill>
              <a:ea typeface="Times New Roman" panose="02020603050405020304" pitchFamily="18" charset="0"/>
              <a:cs typeface="Arial" panose="020B0604020202020204" pitchFamily="34" charset="0"/>
            </a:endParaRPr>
          </a:p>
          <a:p>
            <a:pPr algn="just"/>
            <a:r>
              <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MUDr. Martin Kubíček je spjatý se zdravotnickou záchrannou službou již od 80. let minulého století nejen jako vynikající lékař, ale i jako ředitel tohoto střediska, které vedl již od roku 1985. Pod jeho vedením došlo k postupnému zvyšování počtu posádek ve Strakonicích a rozšíření činnosti i do Blatné a Vodňan. </a:t>
            </a:r>
          </a:p>
          <a:p>
            <a:pPr algn="just"/>
            <a:r>
              <a:rPr lang="cs-CZ"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 roce 1994 vznikla samostatná Zdravotnická záchranná služba, jejímž byl ředitelem a po vzniku krajské organizace vedoucím lékařem až do roku 2017. MUDr. Martin Kubíček nikdy nerezignoval na trvalé zvyšování úrovně a kvality přednemocniční péče v regionu, ani v celokrajském měřítku. Pro své okolí, kolegy a zaměstnance byl a je vzorem vysoce erudovaného lékaře, dobrého manažera a vynikajícího člověka, za kterým je vidět velký kus práce, ze které záchranná služba jihočeské kraje a její pacienti stále profitují.</a:t>
            </a:r>
          </a:p>
          <a:p>
            <a:pPr algn="just"/>
            <a:endParaRPr lang="cs-CZ" sz="1800" dirty="0">
              <a:solidFill>
                <a:schemeClr val="bg1"/>
              </a:solidFill>
              <a:effectLst/>
              <a:ea typeface="Times New Roman" panose="02020603050405020304" pitchFamily="18" charset="0"/>
              <a:cs typeface="Arial" panose="020B0604020202020204" pitchFamily="34" charset="0"/>
            </a:endParaRPr>
          </a:p>
          <a:p>
            <a:pPr algn="l"/>
            <a:r>
              <a:rPr lang="cs-CZ" sz="1800" dirty="0">
                <a:solidFill>
                  <a:schemeClr val="bg1"/>
                </a:solidFill>
                <a:effectLst/>
                <a:ea typeface="Times New Roman" panose="02020603050405020304" pitchFamily="18" charset="0"/>
                <a:cs typeface="Arial" panose="020B0604020202020204" pitchFamily="34" charset="0"/>
              </a:rPr>
              <a:t> </a:t>
            </a:r>
          </a:p>
          <a:p>
            <a:pPr marL="449580"/>
            <a:r>
              <a:rPr lang="cs-CZ" sz="1800" dirty="0">
                <a:effectLst/>
                <a:latin typeface="Times New Roman" panose="02020603050405020304" pitchFamily="18" charset="0"/>
                <a:ea typeface="Times New Roman" panose="02020603050405020304" pitchFamily="18" charset="0"/>
              </a:rPr>
              <a:t> </a:t>
            </a:r>
          </a:p>
        </p:txBody>
      </p:sp>
      <p:sp>
        <p:nvSpPr>
          <p:cNvPr id="9" name="TextovéPole 8">
            <a:extLst>
              <a:ext uri="{FF2B5EF4-FFF2-40B4-BE49-F238E27FC236}">
                <a16:creationId xmlns:a16="http://schemas.microsoft.com/office/drawing/2014/main" id="{AC45C1E7-7031-4AF4-BD39-42B714F8EACD}"/>
              </a:ext>
            </a:extLst>
          </p:cNvPr>
          <p:cNvSpPr txBox="1"/>
          <p:nvPr/>
        </p:nvSpPr>
        <p:spPr>
          <a:xfrm>
            <a:off x="3995936" y="1762199"/>
            <a:ext cx="5039170" cy="307777"/>
          </a:xfrm>
          <a:prstGeom prst="rect">
            <a:avLst/>
          </a:prstGeom>
          <a:noFill/>
        </p:spPr>
        <p:txBody>
          <a:bodyPr wrap="square" rtlCol="0">
            <a:spAutoFit/>
          </a:bodyPr>
          <a:lstStyle/>
          <a:p>
            <a:pPr algn="just" hangingPunct="0"/>
            <a:endParaRPr lang="cs-CZ" sz="1400" kern="100" dirty="0">
              <a:solidFill>
                <a:schemeClr val="bg1"/>
              </a:solidFill>
              <a:effectLst/>
              <a:latin typeface="Liberation Serif"/>
              <a:ea typeface="SimSun" panose="02010600030101010101" pitchFamily="2" charset="-122"/>
              <a:cs typeface="Arial" panose="020B0604020202020204" pitchFamily="34" charset="0"/>
            </a:endParaRPr>
          </a:p>
        </p:txBody>
      </p:sp>
      <p:sp>
        <p:nvSpPr>
          <p:cNvPr id="8" name="TextovéPole 7">
            <a:extLst>
              <a:ext uri="{FF2B5EF4-FFF2-40B4-BE49-F238E27FC236}">
                <a16:creationId xmlns:a16="http://schemas.microsoft.com/office/drawing/2014/main" id="{AD3ED599-FE84-409B-923B-323797485746}"/>
              </a:ext>
            </a:extLst>
          </p:cNvPr>
          <p:cNvSpPr txBox="1"/>
          <p:nvPr/>
        </p:nvSpPr>
        <p:spPr>
          <a:xfrm>
            <a:off x="216000" y="801000"/>
            <a:ext cx="8694000" cy="738664"/>
          </a:xfrm>
          <a:prstGeom prst="rect">
            <a:avLst/>
          </a:prstGeom>
          <a:noFill/>
        </p:spPr>
        <p:txBody>
          <a:bodyPr wrap="square">
            <a:spAutoFit/>
          </a:bodyPr>
          <a:lstStyle/>
          <a:p>
            <a:pPr algn="l"/>
            <a:r>
              <a:rPr lang="cs-CZ" sz="1800" dirty="0">
                <a:solidFill>
                  <a:schemeClr val="bg1"/>
                </a:solidFill>
                <a:effectLst/>
                <a:ea typeface="Times New Roman" panose="02020603050405020304" pitchFamily="18" charset="0"/>
                <a:cs typeface="Arial" panose="020B0604020202020204" pitchFamily="34" charset="0"/>
              </a:rPr>
              <a:t>za dlouholetý a vysoce profesionální přístup v oblasti přednemocniční neodkladné péče</a:t>
            </a:r>
            <a:r>
              <a:rPr lang="cs-CZ" sz="2400" dirty="0">
                <a:solidFill>
                  <a:schemeClr val="bg1"/>
                </a:solidFill>
                <a:effectLst/>
                <a:ea typeface="Times New Roman" panose="02020603050405020304" pitchFamily="18" charset="0"/>
                <a:cs typeface="Arial" panose="020B0604020202020204" pitchFamily="34" charset="0"/>
              </a:rPr>
              <a:t>.</a:t>
            </a:r>
          </a:p>
        </p:txBody>
      </p:sp>
      <p:pic>
        <p:nvPicPr>
          <p:cNvPr id="10" name="Obrázek 9">
            <a:extLst>
              <a:ext uri="{FF2B5EF4-FFF2-40B4-BE49-F238E27FC236}">
                <a16:creationId xmlns:a16="http://schemas.microsoft.com/office/drawing/2014/main" id="{EAB7B8D4-D0D7-4959-9070-146402C99489}"/>
              </a:ext>
            </a:extLst>
          </p:cNvPr>
          <p:cNvPicPr>
            <a:picLocks noChangeAspect="1"/>
          </p:cNvPicPr>
          <p:nvPr/>
        </p:nvPicPr>
        <p:blipFill>
          <a:blip r:embed="rId3"/>
          <a:stretch>
            <a:fillRect/>
          </a:stretch>
        </p:blipFill>
        <p:spPr>
          <a:xfrm>
            <a:off x="113657" y="1762199"/>
            <a:ext cx="3505098" cy="4043065"/>
          </a:xfrm>
          <a:prstGeom prst="rect">
            <a:avLst/>
          </a:prstGeom>
        </p:spPr>
      </p:pic>
    </p:spTree>
    <p:extLst>
      <p:ext uri="{BB962C8B-B14F-4D97-AF65-F5344CB8AC3E}">
        <p14:creationId xmlns:p14="http://schemas.microsoft.com/office/powerpoint/2010/main" val="3927566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E074D54-B80D-4C71-B896-5EEF6D6723EA}"/>
              </a:ext>
            </a:extLst>
          </p:cNvPr>
          <p:cNvSpPr>
            <a:spLocks noGrp="1" noChangeArrowheads="1"/>
          </p:cNvSpPr>
          <p:nvPr>
            <p:ph type="body" idx="1"/>
          </p:nvPr>
        </p:nvSpPr>
        <p:spPr>
          <a:xfrm>
            <a:off x="1907704" y="1844824"/>
            <a:ext cx="6855296" cy="2736304"/>
          </a:xfrm>
        </p:spPr>
        <p:txBody>
          <a:bodyPr/>
          <a:lstStyle/>
          <a:p>
            <a:pPr algn="ctr">
              <a:spcBef>
                <a:spcPct val="0"/>
              </a:spcBef>
              <a:buNone/>
              <a:defRPr/>
            </a:pPr>
            <a:r>
              <a:rPr lang="cs-CZ" altLang="cs-CZ" sz="2800" b="1" kern="1200" dirty="0">
                <a:solidFill>
                  <a:prstClr val="black"/>
                </a:solidFill>
                <a:latin typeface="Segoe UI Black" panose="020B0A02040204020203" pitchFamily="34" charset="0"/>
                <a:ea typeface="Segoe UI Black" panose="020B0A02040204020203" pitchFamily="34" charset="0"/>
              </a:rPr>
              <a:t>   </a:t>
            </a: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Zdravotnická záchranná služba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Jihomoravského kraje</a:t>
            </a: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za rok 2020</a:t>
            </a:r>
            <a:endParaRPr lang="en-US" altLang="cs-CZ" sz="1800" dirty="0">
              <a:solidFill>
                <a:schemeClr val="bg2">
                  <a:lumMod val="75000"/>
                </a:schemeClr>
              </a:solidFill>
              <a:latin typeface="Segoe UI Black" panose="020B0A02040204020203" pitchFamily="34" charset="0"/>
              <a:ea typeface="Segoe UI Black" panose="020B0A02040204020203" pitchFamily="34" charset="0"/>
            </a:endParaRPr>
          </a:p>
        </p:txBody>
      </p:sp>
      <p:pic>
        <p:nvPicPr>
          <p:cNvPr id="4" name="Obrázek 3">
            <a:extLst>
              <a:ext uri="{FF2B5EF4-FFF2-40B4-BE49-F238E27FC236}">
                <a16:creationId xmlns:a16="http://schemas.microsoft.com/office/drawing/2014/main" id="{861DB6B4-AF75-49F1-8EFF-6DD1A1B814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6672"/>
            <a:ext cx="28082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533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8932EEEA-FEC0-47D2-9DDC-51B11034C37E}"/>
              </a:ext>
            </a:extLst>
          </p:cNvPr>
          <p:cNvSpPr txBox="1">
            <a:spLocks/>
          </p:cNvSpPr>
          <p:nvPr/>
        </p:nvSpPr>
        <p:spPr>
          <a:xfrm>
            <a:off x="18048" y="161851"/>
            <a:ext cx="8305800" cy="504825"/>
          </a:xfrm>
          <a:prstGeom prst="rect">
            <a:avLst/>
          </a:prstGeom>
        </p:spPr>
        <p:txBody>
          <a:bodyPr/>
          <a:lstStyle>
            <a:lvl1pPr algn="l" rtl="0" eaLnBrk="1" fontAlgn="base" hangingPunct="1">
              <a:spcBef>
                <a:spcPct val="0"/>
              </a:spcBef>
              <a:spcAft>
                <a:spcPct val="0"/>
              </a:spcAft>
              <a:defRPr sz="4400">
                <a:solidFill>
                  <a:srgbClr val="000000"/>
                </a:solidFill>
                <a:latin typeface="+mj-lt"/>
                <a:ea typeface="+mj-ea"/>
                <a:cs typeface="+mj-cs"/>
              </a:defRPr>
            </a:lvl1pPr>
            <a:lvl2pPr algn="l" rtl="0" eaLnBrk="1" fontAlgn="base" hangingPunct="1">
              <a:spcBef>
                <a:spcPct val="0"/>
              </a:spcBef>
              <a:spcAft>
                <a:spcPct val="0"/>
              </a:spcAft>
              <a:defRPr sz="4400">
                <a:solidFill>
                  <a:srgbClr val="000000"/>
                </a:solidFill>
                <a:latin typeface="Microsoft Sans Serif" pitchFamily="34" charset="0"/>
              </a:defRPr>
            </a:lvl2pPr>
            <a:lvl3pPr algn="l" rtl="0" eaLnBrk="1" fontAlgn="base" hangingPunct="1">
              <a:spcBef>
                <a:spcPct val="0"/>
              </a:spcBef>
              <a:spcAft>
                <a:spcPct val="0"/>
              </a:spcAft>
              <a:defRPr sz="4400">
                <a:solidFill>
                  <a:srgbClr val="000000"/>
                </a:solidFill>
                <a:latin typeface="Microsoft Sans Serif" pitchFamily="34" charset="0"/>
              </a:defRPr>
            </a:lvl3pPr>
            <a:lvl4pPr algn="l" rtl="0" eaLnBrk="1" fontAlgn="base" hangingPunct="1">
              <a:spcBef>
                <a:spcPct val="0"/>
              </a:spcBef>
              <a:spcAft>
                <a:spcPct val="0"/>
              </a:spcAft>
              <a:defRPr sz="4400">
                <a:solidFill>
                  <a:srgbClr val="000000"/>
                </a:solidFill>
                <a:latin typeface="Microsoft Sans Serif" pitchFamily="34" charset="0"/>
              </a:defRPr>
            </a:lvl4pPr>
            <a:lvl5pPr algn="l" rtl="0" eaLnBrk="1" fontAlgn="base" hangingPunct="1">
              <a:spcBef>
                <a:spcPct val="0"/>
              </a:spcBef>
              <a:spcAft>
                <a:spcPct val="0"/>
              </a:spcAft>
              <a:defRPr sz="4400">
                <a:solidFill>
                  <a:srgbClr val="000000"/>
                </a:solidFill>
                <a:latin typeface="Microsoft Sans Serif" pitchFamily="34" charset="0"/>
              </a:defRPr>
            </a:lvl5pPr>
            <a:lvl6pPr marL="457200" algn="l" rtl="0" eaLnBrk="1" fontAlgn="base" hangingPunct="1">
              <a:spcBef>
                <a:spcPct val="0"/>
              </a:spcBef>
              <a:spcAft>
                <a:spcPct val="0"/>
              </a:spcAft>
              <a:defRPr sz="4400">
                <a:solidFill>
                  <a:srgbClr val="000000"/>
                </a:solidFill>
                <a:latin typeface="Microsoft Sans Serif" pitchFamily="34" charset="0"/>
              </a:defRPr>
            </a:lvl6pPr>
            <a:lvl7pPr marL="914400" algn="l" rtl="0" eaLnBrk="1" fontAlgn="base" hangingPunct="1">
              <a:spcBef>
                <a:spcPct val="0"/>
              </a:spcBef>
              <a:spcAft>
                <a:spcPct val="0"/>
              </a:spcAft>
              <a:defRPr sz="4400">
                <a:solidFill>
                  <a:srgbClr val="000000"/>
                </a:solidFill>
                <a:latin typeface="Microsoft Sans Serif" pitchFamily="34" charset="0"/>
              </a:defRPr>
            </a:lvl7pPr>
            <a:lvl8pPr marL="1371600" algn="l" rtl="0" eaLnBrk="1" fontAlgn="base" hangingPunct="1">
              <a:spcBef>
                <a:spcPct val="0"/>
              </a:spcBef>
              <a:spcAft>
                <a:spcPct val="0"/>
              </a:spcAft>
              <a:defRPr sz="4400">
                <a:solidFill>
                  <a:srgbClr val="000000"/>
                </a:solidFill>
                <a:latin typeface="Microsoft Sans Serif" pitchFamily="34" charset="0"/>
              </a:defRPr>
            </a:lvl8pPr>
            <a:lvl9pPr marL="1828800" algn="l" rtl="0" eaLnBrk="1" fontAlgn="base" hangingPunct="1">
              <a:spcBef>
                <a:spcPct val="0"/>
              </a:spcBef>
              <a:spcAft>
                <a:spcPct val="0"/>
              </a:spcAft>
              <a:defRPr sz="4400">
                <a:solidFill>
                  <a:srgbClr val="000000"/>
                </a:solidFill>
                <a:latin typeface="Microsoft Sans Serif" pitchFamily="34" charset="0"/>
              </a:defRPr>
            </a:lvl9pPr>
          </a:lstStyle>
          <a:p>
            <a:r>
              <a:rPr lang="cs-CZ" kern="0" dirty="0">
                <a:solidFill>
                  <a:schemeClr val="bg1"/>
                </a:solidFill>
              </a:rPr>
              <a:t> pana Siegfrieda </a:t>
            </a:r>
            <a:r>
              <a:rPr lang="cs-CZ" kern="0" dirty="0" err="1">
                <a:solidFill>
                  <a:schemeClr val="bg1"/>
                </a:solidFill>
              </a:rPr>
              <a:t>Weinerta</a:t>
            </a:r>
            <a:r>
              <a:rPr lang="cs-CZ" kern="0" dirty="0">
                <a:solidFill>
                  <a:schemeClr val="bg1"/>
                </a:solidFill>
              </a:rPr>
              <a:t>, </a:t>
            </a:r>
            <a:r>
              <a:rPr lang="cs-CZ" kern="0" dirty="0" err="1">
                <a:solidFill>
                  <a:schemeClr val="bg1"/>
                </a:solidFill>
              </a:rPr>
              <a:t>MSc</a:t>
            </a:r>
            <a:r>
              <a:rPr lang="cs-CZ" kern="0" dirty="0">
                <a:solidFill>
                  <a:schemeClr val="bg1"/>
                </a:solidFill>
              </a:rPr>
              <a:t>. </a:t>
            </a:r>
          </a:p>
        </p:txBody>
      </p:sp>
      <p:sp>
        <p:nvSpPr>
          <p:cNvPr id="2" name="TextovéPole 1">
            <a:extLst>
              <a:ext uri="{FF2B5EF4-FFF2-40B4-BE49-F238E27FC236}">
                <a16:creationId xmlns:a16="http://schemas.microsoft.com/office/drawing/2014/main" id="{5DC953C9-EFC8-4D38-B661-A8936439AA1D}"/>
              </a:ext>
            </a:extLst>
          </p:cNvPr>
          <p:cNvSpPr txBox="1"/>
          <p:nvPr/>
        </p:nvSpPr>
        <p:spPr>
          <a:xfrm>
            <a:off x="200024" y="666676"/>
            <a:ext cx="8943976" cy="1323439"/>
          </a:xfrm>
          <a:prstGeom prst="rect">
            <a:avLst/>
          </a:prstGeom>
          <a:noFill/>
        </p:spPr>
        <p:txBody>
          <a:bodyPr wrap="square" rtlCol="0">
            <a:spAutoFit/>
          </a:bodyPr>
          <a:lstStyle/>
          <a:p>
            <a:pPr algn="l"/>
            <a:endParaRPr lang="cs-CZ" sz="1600" b="1" kern="100" dirty="0">
              <a:solidFill>
                <a:schemeClr val="bg1"/>
              </a:solidFill>
              <a:effectLst/>
              <a:latin typeface="Arial" panose="020B0604020202020204" pitchFamily="34" charset="0"/>
              <a:ea typeface="SimSun" panose="02010600030101010101" pitchFamily="2" charset="-122"/>
            </a:endParaRPr>
          </a:p>
          <a:p>
            <a:pPr algn="l" hangingPunct="0"/>
            <a:r>
              <a:rPr lang="cs-CZ" sz="1600" b="1"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za </a:t>
            </a:r>
            <a:r>
              <a:rPr lang="cs-CZ" sz="1600" b="1"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zásluhu o rozvoj přeshraniční spolupráce v oblasti poskytování přednemocniční neodkladné péče mezi Dolním Rakouskem a Jihomoravským krajem.</a:t>
            </a:r>
            <a:endParaRPr lang="cs-CZ" sz="1600" kern="100" dirty="0">
              <a:solidFill>
                <a:schemeClr val="bg1"/>
              </a:solidFill>
              <a:effectLst/>
              <a:latin typeface="Liberation Serif"/>
              <a:ea typeface="SimSun" panose="02010600030101010101" pitchFamily="2" charset="-122"/>
              <a:cs typeface="Arial" panose="020B0604020202020204" pitchFamily="34" charset="0"/>
            </a:endParaRPr>
          </a:p>
          <a:p>
            <a:pPr marL="449580" indent="449580" algn="l" hangingPunct="0"/>
            <a:r>
              <a:rPr lang="cs-CZ" sz="1600" b="1"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cs-CZ" sz="1600" kern="100" dirty="0">
              <a:solidFill>
                <a:schemeClr val="bg1"/>
              </a:solidFill>
              <a:effectLst/>
              <a:latin typeface="Liberation Serif"/>
              <a:ea typeface="SimSun" panose="02010600030101010101" pitchFamily="2" charset="-122"/>
              <a:cs typeface="Arial" panose="020B0604020202020204" pitchFamily="34" charset="0"/>
            </a:endParaRPr>
          </a:p>
          <a:p>
            <a:pPr algn="l"/>
            <a:endParaRPr lang="cs-CZ" sz="1600" dirty="0">
              <a:solidFill>
                <a:schemeClr val="bg1"/>
              </a:solidFill>
            </a:endParaRPr>
          </a:p>
        </p:txBody>
      </p:sp>
      <p:pic>
        <p:nvPicPr>
          <p:cNvPr id="6" name="Obrázek 5">
            <a:extLst>
              <a:ext uri="{FF2B5EF4-FFF2-40B4-BE49-F238E27FC236}">
                <a16:creationId xmlns:a16="http://schemas.microsoft.com/office/drawing/2014/main" id="{C3D39786-F7AB-4268-987D-5F73C0050F38}"/>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036" y="1844824"/>
            <a:ext cx="3917932" cy="4464496"/>
          </a:xfrm>
          <a:prstGeom prst="rect">
            <a:avLst/>
          </a:prstGeom>
          <a:noFill/>
          <a:ln>
            <a:noFill/>
          </a:ln>
        </p:spPr>
      </p:pic>
      <p:sp>
        <p:nvSpPr>
          <p:cNvPr id="3" name="TextovéPole 2">
            <a:extLst>
              <a:ext uri="{FF2B5EF4-FFF2-40B4-BE49-F238E27FC236}">
                <a16:creationId xmlns:a16="http://schemas.microsoft.com/office/drawing/2014/main" id="{3C1507FE-4B60-45C3-A0AD-434FC5E54521}"/>
              </a:ext>
            </a:extLst>
          </p:cNvPr>
          <p:cNvSpPr txBox="1"/>
          <p:nvPr/>
        </p:nvSpPr>
        <p:spPr>
          <a:xfrm>
            <a:off x="4516068" y="1720994"/>
            <a:ext cx="4248472" cy="5024452"/>
          </a:xfrm>
          <a:prstGeom prst="rect">
            <a:avLst/>
          </a:prstGeom>
          <a:noFill/>
        </p:spPr>
        <p:txBody>
          <a:bodyPr wrap="square" rtlCol="0">
            <a:spAutoFit/>
          </a:bodyPr>
          <a:lstStyle/>
          <a:p>
            <a:pPr algn="just" hangingPunct="1">
              <a:spcBef>
                <a:spcPts val="120"/>
              </a:spcBef>
              <a:spcAft>
                <a:spcPts val="120"/>
              </a:spcAft>
            </a:pPr>
            <a:r>
              <a:rPr lang="cs-CZ" sz="14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Od samého začátku byl a stále je vůdčí osobností v přípravě přeshraniční spolupráce v oblasti poskytování přednemocniční neodkladné péče mezi Dolním Rakouskem a Jihomoravským krajem. Má naprosto zásadní podíl na přípravě dvoustranné dohody, která byla prakticky beze změn převzata i k uzavření čtyřstranné dohody mezi Spolkovou zemí Dolní Rakousko, Jihomoravským krajem, Jihočeským krajem a Krajem Vysočina.</a:t>
            </a:r>
            <a:endParaRPr lang="cs-CZ" sz="1400" kern="100" dirty="0">
              <a:solidFill>
                <a:schemeClr val="bg1"/>
              </a:solidFill>
              <a:effectLst/>
              <a:latin typeface="Liberation Serif"/>
              <a:ea typeface="SimSun" panose="02010600030101010101" pitchFamily="2" charset="-122"/>
              <a:cs typeface="Arial" panose="020B0604020202020204" pitchFamily="34" charset="0"/>
            </a:endParaRPr>
          </a:p>
          <a:p>
            <a:pPr algn="just" hangingPunct="1">
              <a:spcBef>
                <a:spcPts val="120"/>
              </a:spcBef>
              <a:spcAft>
                <a:spcPts val="120"/>
              </a:spcAft>
            </a:pPr>
            <a:r>
              <a:rPr lang="cs-CZ" sz="14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Siegfried </a:t>
            </a:r>
            <a:r>
              <a:rPr lang="cs-CZ" sz="1400" kern="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Weinert</a:t>
            </a:r>
            <a:r>
              <a:rPr lang="cs-CZ" sz="14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je vždy ochoten diskutovat problematiku vzájemné spolupráce a jejích konkrétních podmínek tak, aby tato spolupráce odpovídala mezistátní rámcové smlouvě a na druhé straně i konkrétním podmínkám poskytovatelů zdravotnické záchranné služby v obou zemích. Zcela jistě má podíl i na prosazení aplikace Záchranka v podmínkách Dolního Rakouska. Je vynikajícím odborníkem v oboru záchranářství a co víc, je také skvělým člověkem, který si zaslouží náš obdiv. Proto mu toto ocenění právem náleží.</a:t>
            </a:r>
            <a:endParaRPr lang="cs-CZ" sz="1400" kern="100" dirty="0">
              <a:solidFill>
                <a:schemeClr val="bg1"/>
              </a:solidFill>
              <a:effectLst/>
              <a:latin typeface="Liberation Serif"/>
              <a:ea typeface="SimSun" panose="02010600030101010101" pitchFamily="2" charset="-122"/>
              <a:cs typeface="Arial" panose="020B0604020202020204" pitchFamily="34" charset="0"/>
            </a:endParaRPr>
          </a:p>
          <a:p>
            <a:endParaRPr lang="cs-CZ" dirty="0">
              <a:solidFill>
                <a:schemeClr val="bg1"/>
              </a:solidFill>
            </a:endParaRPr>
          </a:p>
        </p:txBody>
      </p:sp>
    </p:spTree>
    <p:extLst>
      <p:ext uri="{BB962C8B-B14F-4D97-AF65-F5344CB8AC3E}">
        <p14:creationId xmlns:p14="http://schemas.microsoft.com/office/powerpoint/2010/main" val="2825880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8932EEEA-FEC0-47D2-9DDC-51B11034C37E}"/>
              </a:ext>
            </a:extLst>
          </p:cNvPr>
          <p:cNvSpPr txBox="1">
            <a:spLocks/>
          </p:cNvSpPr>
          <p:nvPr/>
        </p:nvSpPr>
        <p:spPr>
          <a:xfrm>
            <a:off x="18048" y="161851"/>
            <a:ext cx="9125952" cy="504825"/>
          </a:xfrm>
          <a:prstGeom prst="rect">
            <a:avLst/>
          </a:prstGeom>
        </p:spPr>
        <p:txBody>
          <a:bodyPr/>
          <a:lstStyle>
            <a:lvl1pPr algn="l" rtl="0" eaLnBrk="1" fontAlgn="base" hangingPunct="1">
              <a:spcBef>
                <a:spcPct val="0"/>
              </a:spcBef>
              <a:spcAft>
                <a:spcPct val="0"/>
              </a:spcAft>
              <a:defRPr sz="4400">
                <a:solidFill>
                  <a:srgbClr val="000000"/>
                </a:solidFill>
                <a:latin typeface="+mj-lt"/>
                <a:ea typeface="+mj-ea"/>
                <a:cs typeface="+mj-cs"/>
              </a:defRPr>
            </a:lvl1pPr>
            <a:lvl2pPr algn="l" rtl="0" eaLnBrk="1" fontAlgn="base" hangingPunct="1">
              <a:spcBef>
                <a:spcPct val="0"/>
              </a:spcBef>
              <a:spcAft>
                <a:spcPct val="0"/>
              </a:spcAft>
              <a:defRPr sz="4400">
                <a:solidFill>
                  <a:srgbClr val="000000"/>
                </a:solidFill>
                <a:latin typeface="Microsoft Sans Serif" pitchFamily="34" charset="0"/>
              </a:defRPr>
            </a:lvl2pPr>
            <a:lvl3pPr algn="l" rtl="0" eaLnBrk="1" fontAlgn="base" hangingPunct="1">
              <a:spcBef>
                <a:spcPct val="0"/>
              </a:spcBef>
              <a:spcAft>
                <a:spcPct val="0"/>
              </a:spcAft>
              <a:defRPr sz="4400">
                <a:solidFill>
                  <a:srgbClr val="000000"/>
                </a:solidFill>
                <a:latin typeface="Microsoft Sans Serif" pitchFamily="34" charset="0"/>
              </a:defRPr>
            </a:lvl3pPr>
            <a:lvl4pPr algn="l" rtl="0" eaLnBrk="1" fontAlgn="base" hangingPunct="1">
              <a:spcBef>
                <a:spcPct val="0"/>
              </a:spcBef>
              <a:spcAft>
                <a:spcPct val="0"/>
              </a:spcAft>
              <a:defRPr sz="4400">
                <a:solidFill>
                  <a:srgbClr val="000000"/>
                </a:solidFill>
                <a:latin typeface="Microsoft Sans Serif" pitchFamily="34" charset="0"/>
              </a:defRPr>
            </a:lvl4pPr>
            <a:lvl5pPr algn="l" rtl="0" eaLnBrk="1" fontAlgn="base" hangingPunct="1">
              <a:spcBef>
                <a:spcPct val="0"/>
              </a:spcBef>
              <a:spcAft>
                <a:spcPct val="0"/>
              </a:spcAft>
              <a:defRPr sz="4400">
                <a:solidFill>
                  <a:srgbClr val="000000"/>
                </a:solidFill>
                <a:latin typeface="Microsoft Sans Serif" pitchFamily="34" charset="0"/>
              </a:defRPr>
            </a:lvl5pPr>
            <a:lvl6pPr marL="457200" algn="l" rtl="0" eaLnBrk="1" fontAlgn="base" hangingPunct="1">
              <a:spcBef>
                <a:spcPct val="0"/>
              </a:spcBef>
              <a:spcAft>
                <a:spcPct val="0"/>
              </a:spcAft>
              <a:defRPr sz="4400">
                <a:solidFill>
                  <a:srgbClr val="000000"/>
                </a:solidFill>
                <a:latin typeface="Microsoft Sans Serif" pitchFamily="34" charset="0"/>
              </a:defRPr>
            </a:lvl6pPr>
            <a:lvl7pPr marL="914400" algn="l" rtl="0" eaLnBrk="1" fontAlgn="base" hangingPunct="1">
              <a:spcBef>
                <a:spcPct val="0"/>
              </a:spcBef>
              <a:spcAft>
                <a:spcPct val="0"/>
              </a:spcAft>
              <a:defRPr sz="4400">
                <a:solidFill>
                  <a:srgbClr val="000000"/>
                </a:solidFill>
                <a:latin typeface="Microsoft Sans Serif" pitchFamily="34" charset="0"/>
              </a:defRPr>
            </a:lvl7pPr>
            <a:lvl8pPr marL="1371600" algn="l" rtl="0" eaLnBrk="1" fontAlgn="base" hangingPunct="1">
              <a:spcBef>
                <a:spcPct val="0"/>
              </a:spcBef>
              <a:spcAft>
                <a:spcPct val="0"/>
              </a:spcAft>
              <a:defRPr sz="4400">
                <a:solidFill>
                  <a:srgbClr val="000000"/>
                </a:solidFill>
                <a:latin typeface="Microsoft Sans Serif" pitchFamily="34" charset="0"/>
              </a:defRPr>
            </a:lvl8pPr>
            <a:lvl9pPr marL="1828800" algn="l" rtl="0" eaLnBrk="1" fontAlgn="base" hangingPunct="1">
              <a:spcBef>
                <a:spcPct val="0"/>
              </a:spcBef>
              <a:spcAft>
                <a:spcPct val="0"/>
              </a:spcAft>
              <a:defRPr sz="4400">
                <a:solidFill>
                  <a:srgbClr val="000000"/>
                </a:solidFill>
                <a:latin typeface="Microsoft Sans Serif" pitchFamily="34" charset="0"/>
              </a:defRPr>
            </a:lvl9pPr>
          </a:lstStyle>
          <a:p>
            <a:r>
              <a:rPr lang="cs-CZ" kern="0" dirty="0">
                <a:solidFill>
                  <a:schemeClr val="bg1"/>
                </a:solidFill>
              </a:rPr>
              <a:t> </a:t>
            </a:r>
            <a:r>
              <a:rPr lang="cs-CZ" kern="0" dirty="0" err="1">
                <a:solidFill>
                  <a:schemeClr val="bg1"/>
                </a:solidFill>
              </a:rPr>
              <a:t>an</a:t>
            </a:r>
            <a:r>
              <a:rPr lang="cs-CZ" kern="0" dirty="0">
                <a:solidFill>
                  <a:schemeClr val="bg1"/>
                </a:solidFill>
              </a:rPr>
              <a:t> </a:t>
            </a:r>
            <a:r>
              <a:rPr lang="cs-CZ" kern="0" dirty="0" err="1">
                <a:solidFill>
                  <a:schemeClr val="bg1"/>
                </a:solidFill>
              </a:rPr>
              <a:t>Herrn</a:t>
            </a:r>
            <a:r>
              <a:rPr lang="cs-CZ" kern="0" dirty="0">
                <a:solidFill>
                  <a:schemeClr val="bg1"/>
                </a:solidFill>
              </a:rPr>
              <a:t> Siegfried </a:t>
            </a:r>
            <a:r>
              <a:rPr lang="cs-CZ" kern="0" dirty="0" err="1">
                <a:solidFill>
                  <a:schemeClr val="bg1"/>
                </a:solidFill>
              </a:rPr>
              <a:t>Weinert</a:t>
            </a:r>
            <a:r>
              <a:rPr lang="cs-CZ" kern="0" dirty="0">
                <a:solidFill>
                  <a:schemeClr val="bg1"/>
                </a:solidFill>
              </a:rPr>
              <a:t>, </a:t>
            </a:r>
            <a:r>
              <a:rPr lang="cs-CZ" kern="0" dirty="0" err="1">
                <a:solidFill>
                  <a:schemeClr val="bg1"/>
                </a:solidFill>
              </a:rPr>
              <a:t>MSc</a:t>
            </a:r>
            <a:r>
              <a:rPr lang="cs-CZ" kern="0" dirty="0">
                <a:solidFill>
                  <a:schemeClr val="bg1"/>
                </a:solidFill>
              </a:rPr>
              <a:t>. </a:t>
            </a:r>
          </a:p>
        </p:txBody>
      </p:sp>
      <p:sp>
        <p:nvSpPr>
          <p:cNvPr id="2" name="TextovéPole 1">
            <a:extLst>
              <a:ext uri="{FF2B5EF4-FFF2-40B4-BE49-F238E27FC236}">
                <a16:creationId xmlns:a16="http://schemas.microsoft.com/office/drawing/2014/main" id="{5DC953C9-EFC8-4D38-B661-A8936439AA1D}"/>
              </a:ext>
            </a:extLst>
          </p:cNvPr>
          <p:cNvSpPr txBox="1"/>
          <p:nvPr/>
        </p:nvSpPr>
        <p:spPr>
          <a:xfrm>
            <a:off x="200024" y="666676"/>
            <a:ext cx="8943976" cy="1508105"/>
          </a:xfrm>
          <a:prstGeom prst="rect">
            <a:avLst/>
          </a:prstGeom>
          <a:noFill/>
        </p:spPr>
        <p:txBody>
          <a:bodyPr wrap="square" rtlCol="0">
            <a:spAutoFit/>
          </a:bodyPr>
          <a:lstStyle/>
          <a:p>
            <a:pPr algn="l"/>
            <a:endParaRPr lang="cs-CZ" sz="1600" b="1" kern="100" dirty="0">
              <a:solidFill>
                <a:schemeClr val="bg1"/>
              </a:solidFill>
              <a:effectLst/>
              <a:latin typeface="Arial" panose="020B0604020202020204" pitchFamily="34" charset="0"/>
              <a:ea typeface="SimSun" panose="02010600030101010101" pitchFamily="2" charset="-122"/>
            </a:endParaRPr>
          </a:p>
          <a:p>
            <a:pPr algn="l" hangingPunct="0"/>
            <a:r>
              <a:rPr lang="de-DE" sz="14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für seinen Beitrag zur Entwicklung der grenzüberschreitenden Zusammenarbeit im Bereich der vorklinischen Notfallversorgung zwischen Niederösterreich und der Region Südmähren.</a:t>
            </a:r>
            <a:endParaRPr lang="cs-CZ" sz="1400" kern="100" dirty="0">
              <a:solidFill>
                <a:schemeClr val="bg1"/>
              </a:solidFill>
              <a:effectLst/>
              <a:latin typeface="Liberation Serif"/>
              <a:ea typeface="SimSun" panose="02010600030101010101" pitchFamily="2" charset="-122"/>
              <a:cs typeface="Arial" panose="020B0604020202020204" pitchFamily="34" charset="0"/>
            </a:endParaRPr>
          </a:p>
          <a:p>
            <a:pPr algn="l" hangingPunct="0"/>
            <a:r>
              <a:rPr lang="de-DE" sz="14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Die Auszeichnung wurde auf Vorschlag des Rettungsdienstes der Region Südmähren verliehen.</a:t>
            </a:r>
            <a:endParaRPr lang="cs-CZ" sz="1400" kern="100" dirty="0">
              <a:solidFill>
                <a:schemeClr val="bg1"/>
              </a:solidFill>
              <a:effectLst/>
              <a:latin typeface="Liberation Serif"/>
              <a:ea typeface="SimSun" panose="02010600030101010101" pitchFamily="2" charset="-122"/>
              <a:cs typeface="Arial" panose="020B0604020202020204" pitchFamily="34" charset="0"/>
            </a:endParaRPr>
          </a:p>
          <a:p>
            <a:pPr algn="ctr" hangingPunct="0"/>
            <a:r>
              <a:rPr lang="cs-CZ" sz="1800" kern="100" dirty="0">
                <a:effectLst/>
                <a:latin typeface="Arial" panose="020B0604020202020204" pitchFamily="34" charset="0"/>
                <a:ea typeface="SimSun" panose="02010600030101010101" pitchFamily="2" charset="-122"/>
                <a:cs typeface="Arial" panose="020B0604020202020204" pitchFamily="34" charset="0"/>
              </a:rPr>
              <a:t> </a:t>
            </a:r>
            <a:endParaRPr lang="cs-CZ" sz="1800" kern="100" dirty="0">
              <a:effectLst/>
              <a:latin typeface="Liberation Serif"/>
              <a:ea typeface="SimSun" panose="02010600030101010101" pitchFamily="2" charset="-122"/>
              <a:cs typeface="Arial" panose="020B0604020202020204" pitchFamily="34" charset="0"/>
            </a:endParaRPr>
          </a:p>
          <a:p>
            <a:pPr algn="l"/>
            <a:endParaRPr lang="cs-CZ" sz="1600" dirty="0">
              <a:solidFill>
                <a:schemeClr val="bg1"/>
              </a:solidFill>
            </a:endParaRPr>
          </a:p>
        </p:txBody>
      </p:sp>
      <p:pic>
        <p:nvPicPr>
          <p:cNvPr id="6" name="Obrázek 5">
            <a:extLst>
              <a:ext uri="{FF2B5EF4-FFF2-40B4-BE49-F238E27FC236}">
                <a16:creationId xmlns:a16="http://schemas.microsoft.com/office/drawing/2014/main" id="{C3D39786-F7AB-4268-987D-5F73C0050F38}"/>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076" y="1916832"/>
            <a:ext cx="3888432" cy="4588470"/>
          </a:xfrm>
          <a:prstGeom prst="rect">
            <a:avLst/>
          </a:prstGeom>
          <a:noFill/>
          <a:ln>
            <a:noFill/>
          </a:ln>
        </p:spPr>
      </p:pic>
      <p:sp>
        <p:nvSpPr>
          <p:cNvPr id="3" name="TextovéPole 2">
            <a:extLst>
              <a:ext uri="{FF2B5EF4-FFF2-40B4-BE49-F238E27FC236}">
                <a16:creationId xmlns:a16="http://schemas.microsoft.com/office/drawing/2014/main" id="{3C1507FE-4B60-45C3-A0AD-434FC5E54521}"/>
              </a:ext>
            </a:extLst>
          </p:cNvPr>
          <p:cNvSpPr txBox="1"/>
          <p:nvPr/>
        </p:nvSpPr>
        <p:spPr>
          <a:xfrm>
            <a:off x="4516068" y="1720994"/>
            <a:ext cx="4248472" cy="5093702"/>
          </a:xfrm>
          <a:prstGeom prst="rect">
            <a:avLst/>
          </a:prstGeom>
          <a:noFill/>
        </p:spPr>
        <p:txBody>
          <a:bodyPr wrap="square" rtlCol="0">
            <a:spAutoFit/>
          </a:bodyPr>
          <a:lstStyle/>
          <a:p>
            <a:pPr algn="just" hangingPunct="0"/>
            <a:r>
              <a:rPr lang="cs-CZ" sz="13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r>
              <a:rPr lang="de-DE" sz="13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Von Anfang an war und ist Herr Siegfried Weinert, </a:t>
            </a:r>
            <a:r>
              <a:rPr lang="de-DE" sz="1300" kern="100" dirty="0" err="1">
                <a:solidFill>
                  <a:schemeClr val="bg1"/>
                </a:solidFill>
                <a:effectLst/>
                <a:latin typeface="Arial" panose="020B0604020202020204" pitchFamily="34" charset="0"/>
                <a:ea typeface="SimSun" panose="02010600030101010101" pitchFamily="2" charset="-122"/>
                <a:cs typeface="Arial" panose="020B0604020202020204" pitchFamily="34" charset="0"/>
              </a:rPr>
              <a:t>MSc</a:t>
            </a:r>
            <a:r>
              <a:rPr lang="de-DE" sz="13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eine führende Persönlichkeit in der grenzüberschreitenden Zusammenarbeit bei der Bereitstellung vorklinischer Notfallversorgung zwischen Niederösterreich und der südmährischen Region. Es spielte eine absolut entscheidende Rolle bei der Ausarbeitung des bilateralen Abkommens, das praktisch unverändert für den Abschluss eines Vier-Parteien-Abkommens zwischen dem Bundesland Niederösterreich, der Region Südmähren, der Region Südböhmen und der Region </a:t>
            </a:r>
            <a:r>
              <a:rPr lang="de-DE" sz="1300" kern="100" dirty="0" err="1">
                <a:solidFill>
                  <a:schemeClr val="bg1"/>
                </a:solidFill>
                <a:effectLst/>
                <a:latin typeface="Arial" panose="020B0604020202020204" pitchFamily="34" charset="0"/>
                <a:ea typeface="SimSun" panose="02010600030101010101" pitchFamily="2" charset="-122"/>
                <a:cs typeface="Arial" panose="020B0604020202020204" pitchFamily="34" charset="0"/>
              </a:rPr>
              <a:t>Vysočina</a:t>
            </a:r>
            <a:r>
              <a:rPr lang="de-DE" sz="13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übernommen wurde.</a:t>
            </a:r>
            <a:endParaRPr lang="cs-CZ" sz="1300" kern="100" dirty="0">
              <a:solidFill>
                <a:schemeClr val="bg1"/>
              </a:solidFill>
              <a:effectLst/>
              <a:latin typeface="Liberation Serif"/>
              <a:ea typeface="SimSun" panose="02010600030101010101" pitchFamily="2" charset="-122"/>
              <a:cs typeface="Arial" panose="020B0604020202020204" pitchFamily="34" charset="0"/>
            </a:endParaRPr>
          </a:p>
          <a:p>
            <a:pPr algn="just" hangingPunct="0"/>
            <a:r>
              <a:rPr lang="cs-CZ" sz="13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r>
              <a:rPr lang="de-DE" sz="13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Siegfried Weinert ist stets bereit, die Frage der gegenseitigen Zusammenarbeit und ihre spezifischen Bedingungen zu erörtern, damit diese Zusammenarbeit nicht nur dem zwischenstaatlichen Rahmenabkommen entspricht, sondern auch den spezifischen Bedingungen der Rettungsdienstleister in beiden Ländern. Er hat sicherlich seinen Anteil an der Förderung der mobilen Anwendung </a:t>
            </a:r>
            <a:r>
              <a:rPr lang="de-DE" sz="1300" kern="100" dirty="0" err="1">
                <a:solidFill>
                  <a:schemeClr val="bg1"/>
                </a:solidFill>
                <a:effectLst/>
                <a:latin typeface="Arial" panose="020B0604020202020204" pitchFamily="34" charset="0"/>
                <a:ea typeface="SimSun" panose="02010600030101010101" pitchFamily="2" charset="-122"/>
                <a:cs typeface="Arial" panose="020B0604020202020204" pitchFamily="34" charset="0"/>
              </a:rPr>
              <a:t>Záchranka</a:t>
            </a:r>
            <a:r>
              <a:rPr lang="de-DE" sz="13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/Ambulanz in Niederösterreich. Er ist ein ausgezeichneter Experte auf dem Gebiet der Rettung, aber vor allem auch eine großartige Person, die sicherlich zu bewundern ist. Daher gehört ihm diese Auszeichnung zu Recht.</a:t>
            </a:r>
            <a:endParaRPr lang="cs-CZ" sz="1300" kern="100" dirty="0">
              <a:solidFill>
                <a:schemeClr val="bg1"/>
              </a:solidFill>
              <a:effectLst/>
              <a:latin typeface="Liberation Serif"/>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417921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E074D54-B80D-4C71-B896-5EEF6D6723EA}"/>
              </a:ext>
            </a:extLst>
          </p:cNvPr>
          <p:cNvSpPr>
            <a:spLocks noGrp="1" noChangeArrowheads="1"/>
          </p:cNvSpPr>
          <p:nvPr>
            <p:ph type="body" idx="1"/>
          </p:nvPr>
        </p:nvSpPr>
        <p:spPr>
          <a:xfrm>
            <a:off x="1907704" y="1844824"/>
            <a:ext cx="6855296" cy="2736304"/>
          </a:xfrm>
        </p:spPr>
        <p:txBody>
          <a:bodyPr/>
          <a:lstStyle/>
          <a:p>
            <a:pPr algn="ctr">
              <a:spcBef>
                <a:spcPct val="0"/>
              </a:spcBef>
              <a:buNone/>
              <a:defRPr/>
            </a:pPr>
            <a:r>
              <a:rPr lang="cs-CZ" altLang="cs-CZ" sz="2800" b="1" kern="1200" dirty="0">
                <a:solidFill>
                  <a:prstClr val="black"/>
                </a:solidFill>
                <a:latin typeface="Segoe UI Black" panose="020B0A02040204020203" pitchFamily="34" charset="0"/>
                <a:ea typeface="Segoe UI Black" panose="020B0A02040204020203" pitchFamily="34" charset="0"/>
              </a:rPr>
              <a:t>   </a:t>
            </a: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Zdravotnická záchranná služba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Královéhradeckého kraje</a:t>
            </a: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za rok 2020</a:t>
            </a:r>
            <a:endParaRPr lang="en-US" altLang="cs-CZ" sz="1800" dirty="0">
              <a:solidFill>
                <a:schemeClr val="bg2">
                  <a:lumMod val="75000"/>
                </a:schemeClr>
              </a:solidFill>
              <a:latin typeface="Segoe UI Black" panose="020B0A02040204020203" pitchFamily="34" charset="0"/>
              <a:ea typeface="Segoe UI Black" panose="020B0A02040204020203" pitchFamily="34" charset="0"/>
            </a:endParaRPr>
          </a:p>
        </p:txBody>
      </p:sp>
      <p:pic>
        <p:nvPicPr>
          <p:cNvPr id="5" name="Obrázek 3">
            <a:extLst>
              <a:ext uri="{FF2B5EF4-FFF2-40B4-BE49-F238E27FC236}">
                <a16:creationId xmlns:a16="http://schemas.microsoft.com/office/drawing/2014/main" id="{CE9CEE2D-542F-4C38-9B72-49CFDA2E98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04664"/>
            <a:ext cx="1778067"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61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6CBCB2-60AD-4E4F-8027-FD69EE61589C}"/>
              </a:ext>
            </a:extLst>
          </p:cNvPr>
          <p:cNvSpPr>
            <a:spLocks noGrp="1"/>
          </p:cNvSpPr>
          <p:nvPr>
            <p:ph type="title"/>
          </p:nvPr>
        </p:nvSpPr>
        <p:spPr/>
        <p:txBody>
          <a:bodyPr/>
          <a:lstStyle/>
          <a:p>
            <a:r>
              <a:rPr lang="cs-CZ" dirty="0">
                <a:solidFill>
                  <a:schemeClr val="bg1"/>
                </a:solidFill>
              </a:rPr>
              <a:t>  Bc. Zuzanu Klicperovou</a:t>
            </a:r>
          </a:p>
        </p:txBody>
      </p:sp>
      <p:sp>
        <p:nvSpPr>
          <p:cNvPr id="4" name="TextovéPole 3">
            <a:extLst>
              <a:ext uri="{FF2B5EF4-FFF2-40B4-BE49-F238E27FC236}">
                <a16:creationId xmlns:a16="http://schemas.microsoft.com/office/drawing/2014/main" id="{6070D350-DBC9-4623-A946-29F36D54DB1C}"/>
              </a:ext>
            </a:extLst>
          </p:cNvPr>
          <p:cNvSpPr txBox="1"/>
          <p:nvPr/>
        </p:nvSpPr>
        <p:spPr>
          <a:xfrm>
            <a:off x="323528" y="937736"/>
            <a:ext cx="7443063" cy="738664"/>
          </a:xfrm>
          <a:prstGeom prst="rect">
            <a:avLst/>
          </a:prstGeom>
          <a:noFill/>
        </p:spPr>
        <p:txBody>
          <a:bodyPr wrap="none" rtlCol="0">
            <a:spAutoFit/>
          </a:bodyPr>
          <a:lstStyle/>
          <a:p>
            <a:r>
              <a:rPr lang="cs-CZ" sz="1800" b="1"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za významný celoživotní přínos pro ZZS Královéhradeckého kraje.</a:t>
            </a:r>
            <a:r>
              <a:rPr lang="cs-CZ" sz="1800" b="1" kern="100" dirty="0">
                <a:effectLst/>
                <a:latin typeface="Arial" panose="020B0604020202020204" pitchFamily="34" charset="0"/>
                <a:ea typeface="SimSun" panose="02010600030101010101" pitchFamily="2" charset="-122"/>
                <a:cs typeface="Arial" panose="020B0604020202020204" pitchFamily="34" charset="0"/>
              </a:rPr>
              <a:t>.</a:t>
            </a:r>
            <a:endParaRPr lang="cs-CZ" sz="1800" kern="100" dirty="0">
              <a:effectLst/>
              <a:latin typeface="Liberation Serif"/>
              <a:ea typeface="SimSun" panose="02010600030101010101" pitchFamily="2" charset="-122"/>
              <a:cs typeface="Arial" panose="020B0604020202020204" pitchFamily="34" charset="0"/>
            </a:endParaRPr>
          </a:p>
          <a:p>
            <a:endParaRPr lang="cs-CZ" dirty="0"/>
          </a:p>
        </p:txBody>
      </p:sp>
      <p:pic>
        <p:nvPicPr>
          <p:cNvPr id="5" name="Zástupný obsah 4">
            <a:extLst>
              <a:ext uri="{FF2B5EF4-FFF2-40B4-BE49-F238E27FC236}">
                <a16:creationId xmlns:a16="http://schemas.microsoft.com/office/drawing/2014/main" id="{2CD1B2F7-0B9E-453F-B01F-EADEAFD514E4}"/>
              </a:ext>
            </a:extLst>
          </p:cNvPr>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06760" y="1524000"/>
            <a:ext cx="3810000" cy="3810000"/>
          </a:xfrm>
          <a:prstGeom prst="rect">
            <a:avLst/>
          </a:prstGeom>
          <a:noFill/>
          <a:ln>
            <a:noFill/>
          </a:ln>
        </p:spPr>
      </p:pic>
      <p:sp>
        <p:nvSpPr>
          <p:cNvPr id="6" name="TextovéPole 5">
            <a:extLst>
              <a:ext uri="{FF2B5EF4-FFF2-40B4-BE49-F238E27FC236}">
                <a16:creationId xmlns:a16="http://schemas.microsoft.com/office/drawing/2014/main" id="{447822B3-0197-48A2-846D-2295C629289C}"/>
              </a:ext>
            </a:extLst>
          </p:cNvPr>
          <p:cNvSpPr txBox="1"/>
          <p:nvPr/>
        </p:nvSpPr>
        <p:spPr>
          <a:xfrm>
            <a:off x="4499992" y="1398220"/>
            <a:ext cx="4401366" cy="5198859"/>
          </a:xfrm>
          <a:prstGeom prst="rect">
            <a:avLst/>
          </a:prstGeom>
          <a:noFill/>
        </p:spPr>
        <p:txBody>
          <a:bodyPr wrap="square" rtlCol="0">
            <a:spAutoFit/>
          </a:bodyPr>
          <a:lstStyle/>
          <a:p>
            <a:pPr algn="just" hangingPunct="1">
              <a:spcBef>
                <a:spcPts val="120"/>
              </a:spcBef>
              <a:spcAft>
                <a:spcPts val="120"/>
              </a:spcAft>
            </a:pPr>
            <a:r>
              <a:rPr lang="cs-CZ" sz="12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Paní Bc. Zuzana </a:t>
            </a:r>
            <a:r>
              <a:rPr lang="cs-CZ" sz="1200" kern="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Klicperová</a:t>
            </a:r>
            <a:r>
              <a:rPr lang="cs-CZ" sz="12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nastoupila na zdravotnickou záchrannou službu v lednu roku 1998, a to přímo do funkce hlavní sestry. Tuto pozici vykonává doposud celých 22let.</a:t>
            </a:r>
            <a:endParaRPr lang="cs-CZ" sz="1200" kern="100" dirty="0">
              <a:solidFill>
                <a:schemeClr val="bg1"/>
              </a:solidFill>
              <a:effectLst/>
              <a:latin typeface="Liberation Serif"/>
              <a:ea typeface="SimSun" panose="02010600030101010101" pitchFamily="2" charset="-122"/>
              <a:cs typeface="Arial" panose="020B0604020202020204" pitchFamily="34" charset="0"/>
            </a:endParaRPr>
          </a:p>
          <a:p>
            <a:pPr algn="just" hangingPunct="1">
              <a:spcBef>
                <a:spcPts val="120"/>
              </a:spcBef>
              <a:spcAft>
                <a:spcPts val="120"/>
              </a:spcAft>
            </a:pPr>
            <a:r>
              <a:rPr lang="cs-CZ" sz="12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V letech 2003 – 2004, době </a:t>
            </a:r>
            <a:r>
              <a:rPr lang="cs-CZ" sz="13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vzniku</a:t>
            </a:r>
            <a:r>
              <a:rPr lang="cs-CZ" sz="12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celokrajských záchranných služeb, se jako člen nejvyššího vedení velmi aktivně podílela na sjednocení bývalých okresních záchranných služeb v Královéhradeckém kraji v jednu celokrajskou organizaci. </a:t>
            </a:r>
          </a:p>
          <a:p>
            <a:pPr algn="just" hangingPunct="1">
              <a:spcBef>
                <a:spcPts val="120"/>
              </a:spcBef>
              <a:spcAft>
                <a:spcPts val="120"/>
              </a:spcAft>
            </a:pPr>
            <a:r>
              <a:rPr lang="cs-CZ" sz="12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Byla vůdčí osobností ve věci sjednocení postupů, unifikaci vybavení a zahájení tvorby standardů přednemocniční neodkladné péče a její zavádění do praxe v Královéhradeckém kraji. Během své profesní kariéry se zapojila do výukové činnosti jak v rámci zdravotnické záchranné služby, ale také jako externí spolupracovník Fakultní nemocnici Hradec Králové a Lékařské fakulty Univerzity Karlovy v Hradci Králové. Na poli krizové připravenosti a krizového řízení rezortu zdravotnictví připravila návrh identifikační a třídící karty pro mimořádné události s hromadným postižením zdraví. </a:t>
            </a:r>
          </a:p>
          <a:p>
            <a:pPr algn="just" hangingPunct="1">
              <a:spcBef>
                <a:spcPts val="120"/>
              </a:spcBef>
              <a:spcAft>
                <a:spcPts val="120"/>
              </a:spcAft>
            </a:pPr>
            <a:r>
              <a:rPr lang="cs-CZ" sz="12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Podílela se na výchově budoucí manažerů pro přednemocniční neodkladnou péči v projektu „Štíhlý management“. Své zkušenosti publikovala v několika odborných časopisech.  (Angažovala se také v České asociaci sester, kde v letech 2000 – 2004 vykonávala funkci zástupkyně předsedy České asociace sester pro sekci záchranářskou.</a:t>
            </a:r>
            <a:endParaRPr lang="cs-CZ" sz="1200" kern="100" dirty="0">
              <a:solidFill>
                <a:schemeClr val="bg1"/>
              </a:solidFill>
              <a:effectLst/>
              <a:latin typeface="Liberation Serif"/>
              <a:ea typeface="SimSun" panose="02010600030101010101" pitchFamily="2" charset="-122"/>
              <a:cs typeface="Arial" panose="020B0604020202020204" pitchFamily="34" charset="0"/>
            </a:endParaRPr>
          </a:p>
          <a:p>
            <a:pPr algn="just" hangingPunct="0"/>
            <a:r>
              <a:rPr lang="cs-CZ" sz="1400" kern="100" dirty="0">
                <a:effectLst/>
                <a:latin typeface="Arial" panose="020B0604020202020204" pitchFamily="34" charset="0"/>
                <a:ea typeface="SimSun" panose="02010600030101010101" pitchFamily="2" charset="-122"/>
                <a:cs typeface="Arial" panose="020B0604020202020204" pitchFamily="34" charset="0"/>
              </a:rPr>
              <a:t>  </a:t>
            </a:r>
            <a:endParaRPr lang="cs-CZ" sz="1400" kern="100" dirty="0">
              <a:effectLst/>
              <a:latin typeface="Liberation Serif"/>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619794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E074D54-B80D-4C71-B896-5EEF6D6723EA}"/>
              </a:ext>
            </a:extLst>
          </p:cNvPr>
          <p:cNvSpPr>
            <a:spLocks noGrp="1" noChangeArrowheads="1"/>
          </p:cNvSpPr>
          <p:nvPr>
            <p:ph type="body" idx="1"/>
          </p:nvPr>
        </p:nvSpPr>
        <p:spPr>
          <a:xfrm>
            <a:off x="1907704" y="1844824"/>
            <a:ext cx="6855296" cy="2736304"/>
          </a:xfrm>
        </p:spPr>
        <p:txBody>
          <a:bodyPr/>
          <a:lstStyle/>
          <a:p>
            <a:pPr algn="ctr">
              <a:spcBef>
                <a:spcPct val="0"/>
              </a:spcBef>
              <a:buNone/>
              <a:defRPr/>
            </a:pPr>
            <a:r>
              <a:rPr lang="cs-CZ" altLang="cs-CZ" sz="2800" b="1" kern="1200" dirty="0">
                <a:solidFill>
                  <a:prstClr val="black"/>
                </a:solidFill>
                <a:latin typeface="Segoe UI Black" panose="020B0A02040204020203" pitchFamily="34" charset="0"/>
                <a:ea typeface="Segoe UI Black" panose="020B0A02040204020203" pitchFamily="34" charset="0"/>
              </a:rPr>
              <a:t>   </a:t>
            </a: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Zdravotnická záchranná služba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Středočeského kraje</a:t>
            </a: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za rok 2020</a:t>
            </a:r>
            <a:endParaRPr lang="en-US" altLang="cs-CZ" sz="1800" dirty="0">
              <a:solidFill>
                <a:schemeClr val="bg2">
                  <a:lumMod val="75000"/>
                </a:schemeClr>
              </a:solidFill>
              <a:latin typeface="Segoe UI Black" panose="020B0A02040204020203" pitchFamily="34" charset="0"/>
              <a:ea typeface="Segoe UI Black" panose="020B0A02040204020203" pitchFamily="34" charset="0"/>
            </a:endParaRPr>
          </a:p>
        </p:txBody>
      </p:sp>
      <p:pic>
        <p:nvPicPr>
          <p:cNvPr id="4" name="Obrázek 3">
            <a:extLst>
              <a:ext uri="{FF2B5EF4-FFF2-40B4-BE49-F238E27FC236}">
                <a16:creationId xmlns:a16="http://schemas.microsoft.com/office/drawing/2014/main" id="{ADBCF98E-3F47-460D-817F-3DFE084649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88640"/>
            <a:ext cx="17636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611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2B1273-49E4-48EE-8E0E-BD3EEBF9CA83}"/>
              </a:ext>
            </a:extLst>
          </p:cNvPr>
          <p:cNvSpPr>
            <a:spLocks noGrp="1"/>
          </p:cNvSpPr>
          <p:nvPr>
            <p:ph type="title"/>
          </p:nvPr>
        </p:nvSpPr>
        <p:spPr/>
        <p:txBody>
          <a:bodyPr/>
          <a:lstStyle/>
          <a:p>
            <a:r>
              <a:rPr lang="cs-CZ" dirty="0">
                <a:solidFill>
                  <a:schemeClr val="bg1"/>
                </a:solidFill>
              </a:rPr>
              <a:t> prim. MUDr. Janu Stehlíkovou</a:t>
            </a:r>
          </a:p>
        </p:txBody>
      </p:sp>
      <p:sp>
        <p:nvSpPr>
          <p:cNvPr id="3" name="Zástupný obsah 2">
            <a:extLst>
              <a:ext uri="{FF2B5EF4-FFF2-40B4-BE49-F238E27FC236}">
                <a16:creationId xmlns:a16="http://schemas.microsoft.com/office/drawing/2014/main" id="{8E50FB50-5710-46A7-B98F-034215082C09}"/>
              </a:ext>
            </a:extLst>
          </p:cNvPr>
          <p:cNvSpPr>
            <a:spLocks noGrp="1"/>
          </p:cNvSpPr>
          <p:nvPr>
            <p:ph idx="1"/>
          </p:nvPr>
        </p:nvSpPr>
        <p:spPr>
          <a:xfrm>
            <a:off x="4579600" y="1675888"/>
            <a:ext cx="4120248" cy="5092581"/>
          </a:xfrm>
        </p:spPr>
        <p:txBody>
          <a:bodyPr/>
          <a:lstStyle/>
          <a:p>
            <a:pPr marL="0" indent="0" algn="just" hangingPunct="0">
              <a:buNone/>
            </a:pPr>
            <a:r>
              <a:rPr lang="cs-CZ" sz="1800" kern="100" dirty="0">
                <a:effectLst/>
                <a:latin typeface="Liberation Serif"/>
                <a:ea typeface="SimSun" panose="02010600030101010101" pitchFamily="2" charset="-122"/>
                <a:cs typeface="Arial" panose="020B0604020202020204" pitchFamily="34" charset="0"/>
              </a:rPr>
              <a:t>     </a:t>
            </a:r>
            <a:r>
              <a:rPr lang="cs-CZ" sz="1600" kern="100" dirty="0">
                <a:effectLst/>
                <a:latin typeface="Arial" panose="020B0604020202020204" pitchFamily="34" charset="0"/>
                <a:ea typeface="SimSun" panose="02010600030101010101" pitchFamily="2" charset="-122"/>
                <a:cs typeface="Arial" panose="020B0604020202020204" pitchFamily="34" charset="0"/>
              </a:rPr>
              <a:t>V souvislosti s opatřeními přijatými v rámci vládou ČR vyhlášeného nouzového stavu v období epidemie COVID-19 se paní primářka zásadním a velmi aktivním přístupem podílela na realizaci interních opatřeních středočeské záchranky na zajištění poskytování přednemocniční neodkladné péče, a to s osobním nasazením při zvýšených bezpečnostních opatřeních a sníženém komfortu při práci nejen v rámci okresu Praha–Východ.</a:t>
            </a:r>
            <a:br>
              <a:rPr lang="cs-CZ" sz="1600" kern="100" dirty="0">
                <a:effectLst/>
                <a:latin typeface="Arial" panose="020B0604020202020204" pitchFamily="34" charset="0"/>
                <a:ea typeface="SimSun" panose="02010600030101010101" pitchFamily="2" charset="-122"/>
                <a:cs typeface="Arial" panose="020B0604020202020204" pitchFamily="34" charset="0"/>
              </a:rPr>
            </a:br>
            <a:br>
              <a:rPr lang="cs-CZ" sz="1600" kern="100" dirty="0">
                <a:effectLst/>
                <a:latin typeface="Arial" panose="020B0604020202020204" pitchFamily="34" charset="0"/>
                <a:ea typeface="SimSun" panose="02010600030101010101" pitchFamily="2" charset="-122"/>
                <a:cs typeface="Arial" panose="020B0604020202020204" pitchFamily="34" charset="0"/>
              </a:rPr>
            </a:br>
            <a:r>
              <a:rPr lang="cs-CZ" sz="1600" kern="100" dirty="0">
                <a:effectLst/>
                <a:latin typeface="Arial" panose="020B0604020202020204" pitchFamily="34" charset="0"/>
                <a:ea typeface="SimSun" panose="02010600030101010101" pitchFamily="2" charset="-122"/>
                <a:cs typeface="Arial" panose="020B0604020202020204" pitchFamily="34" charset="0"/>
              </a:rPr>
              <a:t>     Vše uvedené paní primářku ctí, ale jejím největším darem je lidskost a schopnost naslouchat, a to jak zaměstnancům, ale hlavně pacientům.</a:t>
            </a:r>
          </a:p>
          <a:p>
            <a:pPr algn="just" hangingPunct="0"/>
            <a:endParaRPr lang="cs-CZ" sz="1800" kern="100" dirty="0">
              <a:effectLst/>
              <a:latin typeface="Liberation Serif"/>
              <a:ea typeface="SimSun" panose="02010600030101010101" pitchFamily="2" charset="-122"/>
              <a:cs typeface="Arial" panose="020B0604020202020204" pitchFamily="34" charset="0"/>
            </a:endParaRPr>
          </a:p>
          <a:p>
            <a:pPr hangingPunct="0"/>
            <a:endParaRPr lang="cs-CZ" sz="1800" kern="100" dirty="0">
              <a:effectLst/>
              <a:latin typeface="Liberation Serif"/>
              <a:ea typeface="SimSun" panose="02010600030101010101" pitchFamily="2" charset="-122"/>
              <a:cs typeface="Arial" panose="020B0604020202020204" pitchFamily="34" charset="0"/>
            </a:endParaRPr>
          </a:p>
          <a:p>
            <a:pPr hangingPunct="0"/>
            <a:endParaRPr lang="cs-CZ" sz="1800" kern="100" dirty="0">
              <a:effectLst/>
              <a:latin typeface="Liberation Serif"/>
              <a:ea typeface="SimSun" panose="02010600030101010101" pitchFamily="2" charset="-122"/>
              <a:cs typeface="Arial" panose="020B0604020202020204" pitchFamily="34" charset="0"/>
            </a:endParaRPr>
          </a:p>
          <a:p>
            <a:endParaRPr lang="cs-CZ" dirty="0"/>
          </a:p>
        </p:txBody>
      </p:sp>
      <p:sp>
        <p:nvSpPr>
          <p:cNvPr id="4" name="TextovéPole 3">
            <a:extLst>
              <a:ext uri="{FF2B5EF4-FFF2-40B4-BE49-F238E27FC236}">
                <a16:creationId xmlns:a16="http://schemas.microsoft.com/office/drawing/2014/main" id="{1FF47256-384B-4746-9BB9-4AD8C9F2A0F1}"/>
              </a:ext>
            </a:extLst>
          </p:cNvPr>
          <p:cNvSpPr txBox="1"/>
          <p:nvPr/>
        </p:nvSpPr>
        <p:spPr>
          <a:xfrm>
            <a:off x="-267382" y="866115"/>
            <a:ext cx="9678764" cy="1000274"/>
          </a:xfrm>
          <a:prstGeom prst="rect">
            <a:avLst/>
          </a:prstGeom>
          <a:noFill/>
        </p:spPr>
        <p:txBody>
          <a:bodyPr wrap="square" rtlCol="0">
            <a:spAutoFit/>
          </a:bodyPr>
          <a:lstStyle/>
          <a:p>
            <a:pPr marL="449580" algn="l"/>
            <a:r>
              <a:rPr lang="cs-CZ" sz="1700" b="1" dirty="0">
                <a:solidFill>
                  <a:schemeClr val="bg1"/>
                </a:solidFill>
                <a:effectLst/>
                <a:ea typeface="Times New Roman" panose="02020603050405020304" pitchFamily="18" charset="0"/>
                <a:cs typeface="Arial" panose="020B0604020202020204" pitchFamily="34" charset="0"/>
              </a:rPr>
              <a:t>za obětavou a vysoce odbornou práci pro dobro pacientů v době pandemie COVID-19.</a:t>
            </a:r>
          </a:p>
          <a:p>
            <a:pPr marL="899160" algn="ctr"/>
            <a:r>
              <a:rPr lang="cs-CZ" sz="1800" b="1" i="1" dirty="0">
                <a:effectLst/>
                <a:latin typeface="Times New Roman" panose="02020603050405020304" pitchFamily="18" charset="0"/>
                <a:ea typeface="Times New Roman" panose="02020603050405020304" pitchFamily="18" charset="0"/>
              </a:rPr>
              <a:t> </a:t>
            </a:r>
            <a:endParaRPr lang="cs-CZ" sz="1800" b="1" dirty="0">
              <a:effectLst/>
              <a:latin typeface="Times New Roman" panose="02020603050405020304" pitchFamily="18" charset="0"/>
              <a:ea typeface="Times New Roman" panose="02020603050405020304" pitchFamily="18" charset="0"/>
            </a:endParaRPr>
          </a:p>
          <a:p>
            <a:endParaRPr lang="cs-CZ" dirty="0"/>
          </a:p>
        </p:txBody>
      </p:sp>
      <p:pic>
        <p:nvPicPr>
          <p:cNvPr id="7" name="Obrázek 6">
            <a:extLst>
              <a:ext uri="{FF2B5EF4-FFF2-40B4-BE49-F238E27FC236}">
                <a16:creationId xmlns:a16="http://schemas.microsoft.com/office/drawing/2014/main" id="{DBA39B37-F94D-4F6B-B1F6-094BED9F3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19" y="1676632"/>
            <a:ext cx="4120249" cy="4735723"/>
          </a:xfrm>
          <a:prstGeom prst="rect">
            <a:avLst/>
          </a:prstGeom>
        </p:spPr>
      </p:pic>
    </p:spTree>
    <p:extLst>
      <p:ext uri="{BB962C8B-B14F-4D97-AF65-F5344CB8AC3E}">
        <p14:creationId xmlns:p14="http://schemas.microsoft.com/office/powerpoint/2010/main" val="1556205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E074D54-B80D-4C71-B896-5EEF6D6723EA}"/>
              </a:ext>
            </a:extLst>
          </p:cNvPr>
          <p:cNvSpPr>
            <a:spLocks noGrp="1" noChangeArrowheads="1"/>
          </p:cNvSpPr>
          <p:nvPr>
            <p:ph type="body" idx="1"/>
          </p:nvPr>
        </p:nvSpPr>
        <p:spPr>
          <a:xfrm>
            <a:off x="1907704" y="1844824"/>
            <a:ext cx="6855296" cy="2736304"/>
          </a:xfrm>
        </p:spPr>
        <p:txBody>
          <a:bodyPr/>
          <a:lstStyle/>
          <a:p>
            <a:pPr algn="ctr">
              <a:spcBef>
                <a:spcPct val="0"/>
              </a:spcBef>
              <a:buNone/>
              <a:defRPr/>
            </a:pPr>
            <a:r>
              <a:rPr lang="cs-CZ" altLang="cs-CZ" sz="2800" b="1" kern="1200" dirty="0">
                <a:solidFill>
                  <a:prstClr val="black"/>
                </a:solidFill>
                <a:latin typeface="Segoe UI Black" panose="020B0A02040204020203" pitchFamily="34" charset="0"/>
                <a:ea typeface="Segoe UI Black" panose="020B0A02040204020203" pitchFamily="34" charset="0"/>
              </a:rPr>
              <a:t>   </a:t>
            </a: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Zdravotnická záchranná služba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Olomouckého kraje</a:t>
            </a: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za rok 2020</a:t>
            </a:r>
            <a:endParaRPr lang="en-US" altLang="cs-CZ" sz="1800" dirty="0">
              <a:solidFill>
                <a:schemeClr val="bg2">
                  <a:lumMod val="75000"/>
                </a:schemeClr>
              </a:solidFill>
              <a:latin typeface="Segoe UI Black" panose="020B0A02040204020203" pitchFamily="34" charset="0"/>
              <a:ea typeface="Segoe UI Black" panose="020B0A02040204020203" pitchFamily="34" charset="0"/>
            </a:endParaRPr>
          </a:p>
        </p:txBody>
      </p:sp>
      <p:pic>
        <p:nvPicPr>
          <p:cNvPr id="3" name="Obrázek 2">
            <a:extLst>
              <a:ext uri="{FF2B5EF4-FFF2-40B4-BE49-F238E27FC236}">
                <a16:creationId xmlns:a16="http://schemas.microsoft.com/office/drawing/2014/main" id="{599E18DB-0929-48FE-B397-E61C5E21A8B2}"/>
              </a:ext>
            </a:extLst>
          </p:cNvPr>
          <p:cNvPicPr>
            <a:picLocks noChangeAspect="1"/>
          </p:cNvPicPr>
          <p:nvPr/>
        </p:nvPicPr>
        <p:blipFill rotWithShape="1">
          <a:blip r:embed="rId4">
            <a:extLst>
              <a:ext uri="{28A0092B-C50C-407E-A947-70E740481C1C}">
                <a14:useLocalDpi xmlns:a14="http://schemas.microsoft.com/office/drawing/2010/main" val="0"/>
              </a:ext>
            </a:extLst>
          </a:blip>
          <a:srcRect l="23761" t="-1" r="24400" b="-1068"/>
          <a:stretch/>
        </p:blipFill>
        <p:spPr>
          <a:xfrm>
            <a:off x="0" y="476672"/>
            <a:ext cx="1822368" cy="1872208"/>
          </a:xfrm>
          <a:prstGeom prst="rect">
            <a:avLst/>
          </a:prstGeom>
        </p:spPr>
      </p:pic>
    </p:spTree>
    <p:extLst>
      <p:ext uri="{BB962C8B-B14F-4D97-AF65-F5344CB8AC3E}">
        <p14:creationId xmlns:p14="http://schemas.microsoft.com/office/powerpoint/2010/main" val="376463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8932EEEA-FEC0-47D2-9DDC-51B11034C37E}"/>
              </a:ext>
            </a:extLst>
          </p:cNvPr>
          <p:cNvSpPr txBox="1">
            <a:spLocks/>
          </p:cNvSpPr>
          <p:nvPr/>
        </p:nvSpPr>
        <p:spPr>
          <a:xfrm>
            <a:off x="47625" y="333375"/>
            <a:ext cx="8305800" cy="504825"/>
          </a:xfrm>
          <a:prstGeom prst="rect">
            <a:avLst/>
          </a:prstGeom>
        </p:spPr>
        <p:txBody>
          <a:bodyPr/>
          <a:lstStyle>
            <a:lvl1pPr algn="l" rtl="0" eaLnBrk="1" fontAlgn="base" hangingPunct="1">
              <a:spcBef>
                <a:spcPct val="0"/>
              </a:spcBef>
              <a:spcAft>
                <a:spcPct val="0"/>
              </a:spcAft>
              <a:defRPr sz="4400">
                <a:solidFill>
                  <a:srgbClr val="000000"/>
                </a:solidFill>
                <a:latin typeface="+mj-lt"/>
                <a:ea typeface="+mj-ea"/>
                <a:cs typeface="+mj-cs"/>
              </a:defRPr>
            </a:lvl1pPr>
            <a:lvl2pPr algn="l" rtl="0" eaLnBrk="1" fontAlgn="base" hangingPunct="1">
              <a:spcBef>
                <a:spcPct val="0"/>
              </a:spcBef>
              <a:spcAft>
                <a:spcPct val="0"/>
              </a:spcAft>
              <a:defRPr sz="4400">
                <a:solidFill>
                  <a:srgbClr val="000000"/>
                </a:solidFill>
                <a:latin typeface="Microsoft Sans Serif" pitchFamily="34" charset="0"/>
              </a:defRPr>
            </a:lvl2pPr>
            <a:lvl3pPr algn="l" rtl="0" eaLnBrk="1" fontAlgn="base" hangingPunct="1">
              <a:spcBef>
                <a:spcPct val="0"/>
              </a:spcBef>
              <a:spcAft>
                <a:spcPct val="0"/>
              </a:spcAft>
              <a:defRPr sz="4400">
                <a:solidFill>
                  <a:srgbClr val="000000"/>
                </a:solidFill>
                <a:latin typeface="Microsoft Sans Serif" pitchFamily="34" charset="0"/>
              </a:defRPr>
            </a:lvl3pPr>
            <a:lvl4pPr algn="l" rtl="0" eaLnBrk="1" fontAlgn="base" hangingPunct="1">
              <a:spcBef>
                <a:spcPct val="0"/>
              </a:spcBef>
              <a:spcAft>
                <a:spcPct val="0"/>
              </a:spcAft>
              <a:defRPr sz="4400">
                <a:solidFill>
                  <a:srgbClr val="000000"/>
                </a:solidFill>
                <a:latin typeface="Microsoft Sans Serif" pitchFamily="34" charset="0"/>
              </a:defRPr>
            </a:lvl4pPr>
            <a:lvl5pPr algn="l" rtl="0" eaLnBrk="1" fontAlgn="base" hangingPunct="1">
              <a:spcBef>
                <a:spcPct val="0"/>
              </a:spcBef>
              <a:spcAft>
                <a:spcPct val="0"/>
              </a:spcAft>
              <a:defRPr sz="4400">
                <a:solidFill>
                  <a:srgbClr val="000000"/>
                </a:solidFill>
                <a:latin typeface="Microsoft Sans Serif" pitchFamily="34" charset="0"/>
              </a:defRPr>
            </a:lvl5pPr>
            <a:lvl6pPr marL="457200" algn="l" rtl="0" eaLnBrk="1" fontAlgn="base" hangingPunct="1">
              <a:spcBef>
                <a:spcPct val="0"/>
              </a:spcBef>
              <a:spcAft>
                <a:spcPct val="0"/>
              </a:spcAft>
              <a:defRPr sz="4400">
                <a:solidFill>
                  <a:srgbClr val="000000"/>
                </a:solidFill>
                <a:latin typeface="Microsoft Sans Serif" pitchFamily="34" charset="0"/>
              </a:defRPr>
            </a:lvl6pPr>
            <a:lvl7pPr marL="914400" algn="l" rtl="0" eaLnBrk="1" fontAlgn="base" hangingPunct="1">
              <a:spcBef>
                <a:spcPct val="0"/>
              </a:spcBef>
              <a:spcAft>
                <a:spcPct val="0"/>
              </a:spcAft>
              <a:defRPr sz="4400">
                <a:solidFill>
                  <a:srgbClr val="000000"/>
                </a:solidFill>
                <a:latin typeface="Microsoft Sans Serif" pitchFamily="34" charset="0"/>
              </a:defRPr>
            </a:lvl7pPr>
            <a:lvl8pPr marL="1371600" algn="l" rtl="0" eaLnBrk="1" fontAlgn="base" hangingPunct="1">
              <a:spcBef>
                <a:spcPct val="0"/>
              </a:spcBef>
              <a:spcAft>
                <a:spcPct val="0"/>
              </a:spcAft>
              <a:defRPr sz="4400">
                <a:solidFill>
                  <a:srgbClr val="000000"/>
                </a:solidFill>
                <a:latin typeface="Microsoft Sans Serif" pitchFamily="34" charset="0"/>
              </a:defRPr>
            </a:lvl8pPr>
            <a:lvl9pPr marL="1828800" algn="l" rtl="0" eaLnBrk="1" fontAlgn="base" hangingPunct="1">
              <a:spcBef>
                <a:spcPct val="0"/>
              </a:spcBef>
              <a:spcAft>
                <a:spcPct val="0"/>
              </a:spcAft>
              <a:defRPr sz="4400">
                <a:solidFill>
                  <a:srgbClr val="000000"/>
                </a:solidFill>
                <a:latin typeface="Microsoft Sans Serif" pitchFamily="34" charset="0"/>
              </a:defRPr>
            </a:lvl9pPr>
          </a:lstStyle>
          <a:p>
            <a:r>
              <a:rPr lang="cs-CZ" kern="0" dirty="0">
                <a:solidFill>
                  <a:schemeClr val="bg1"/>
                </a:solidFill>
              </a:rPr>
              <a:t> paní Miroslavu Jurášovou </a:t>
            </a:r>
          </a:p>
        </p:txBody>
      </p:sp>
      <p:sp>
        <p:nvSpPr>
          <p:cNvPr id="6" name="TextovéPole 5">
            <a:extLst>
              <a:ext uri="{FF2B5EF4-FFF2-40B4-BE49-F238E27FC236}">
                <a16:creationId xmlns:a16="http://schemas.microsoft.com/office/drawing/2014/main" id="{FA50C7E2-69BB-4ADF-B9BA-F2B2CC6122B7}"/>
              </a:ext>
            </a:extLst>
          </p:cNvPr>
          <p:cNvSpPr txBox="1"/>
          <p:nvPr/>
        </p:nvSpPr>
        <p:spPr>
          <a:xfrm>
            <a:off x="179512" y="1052736"/>
            <a:ext cx="9217024" cy="338554"/>
          </a:xfrm>
          <a:prstGeom prst="rect">
            <a:avLst/>
          </a:prstGeom>
          <a:noFill/>
        </p:spPr>
        <p:txBody>
          <a:bodyPr wrap="square" rtlCol="0">
            <a:spAutoFit/>
          </a:bodyPr>
          <a:lstStyle/>
          <a:p>
            <a:pPr algn="l"/>
            <a:r>
              <a:rPr lang="cs-CZ" sz="1600" b="1" kern="100" dirty="0">
                <a:solidFill>
                  <a:schemeClr val="bg1"/>
                </a:solidFill>
                <a:effectLst/>
                <a:latin typeface="Arial" panose="020B0604020202020204" pitchFamily="34" charset="0"/>
                <a:ea typeface="SimSun" panose="02010600030101010101" pitchFamily="2" charset="-122"/>
              </a:rPr>
              <a:t>za významný celoživotní přínos Zdravotnické záchranné službě Olomouckého kraje.</a:t>
            </a:r>
            <a:endParaRPr lang="cs-CZ" sz="1600" dirty="0">
              <a:solidFill>
                <a:schemeClr val="bg1"/>
              </a:solidFill>
            </a:endParaRPr>
          </a:p>
        </p:txBody>
      </p:sp>
      <p:pic>
        <p:nvPicPr>
          <p:cNvPr id="7" name="Obrázek 6">
            <a:extLst>
              <a:ext uri="{FF2B5EF4-FFF2-40B4-BE49-F238E27FC236}">
                <a16:creationId xmlns:a16="http://schemas.microsoft.com/office/drawing/2014/main" id="{8FFD8C4C-9851-4837-8D1C-153FED9CFBA5}"/>
              </a:ext>
            </a:extLst>
          </p:cNvPr>
          <p:cNvPicPr/>
          <p:nvPr/>
        </p:nvPicPr>
        <p:blipFill rotWithShape="1">
          <a:blip r:embed="rId2" cstate="email">
            <a:extLst>
              <a:ext uri="{28A0092B-C50C-407E-A947-70E740481C1C}">
                <a14:useLocalDpi xmlns:a14="http://schemas.microsoft.com/office/drawing/2010/main"/>
              </a:ext>
            </a:extLst>
          </a:blip>
          <a:srcRect l="15277" t="1" r="17072" b="1081"/>
          <a:stretch/>
        </p:blipFill>
        <p:spPr bwMode="auto">
          <a:xfrm>
            <a:off x="323528" y="1625402"/>
            <a:ext cx="3960441" cy="4580036"/>
          </a:xfrm>
          <a:prstGeom prst="rect">
            <a:avLst/>
          </a:prstGeom>
          <a:noFill/>
          <a:ln>
            <a:noFill/>
          </a:ln>
        </p:spPr>
      </p:pic>
      <p:sp>
        <p:nvSpPr>
          <p:cNvPr id="10" name="TextovéPole 9">
            <a:extLst>
              <a:ext uri="{FF2B5EF4-FFF2-40B4-BE49-F238E27FC236}">
                <a16:creationId xmlns:a16="http://schemas.microsoft.com/office/drawing/2014/main" id="{9511C876-FCEF-4527-8291-0BCA50EB491C}"/>
              </a:ext>
            </a:extLst>
          </p:cNvPr>
          <p:cNvSpPr txBox="1"/>
          <p:nvPr/>
        </p:nvSpPr>
        <p:spPr>
          <a:xfrm>
            <a:off x="4401344" y="1625402"/>
            <a:ext cx="4059088" cy="4031873"/>
          </a:xfrm>
          <a:prstGeom prst="rect">
            <a:avLst/>
          </a:prstGeom>
          <a:noFill/>
        </p:spPr>
        <p:txBody>
          <a:bodyPr wrap="square">
            <a:spAutoFit/>
          </a:bodyPr>
          <a:lstStyle/>
          <a:p>
            <a:pPr algn="just" hangingPunct="0"/>
            <a:r>
              <a:rPr lang="cs-CZ" sz="16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Paní Miroslava Jurášová je dlouholetým zaměstnancem Zdravotnické záchranné služby Olomouckého kraje. Pracuje na územním odboru Jeseník od roku 1992.</a:t>
            </a:r>
            <a:endParaRPr lang="cs-CZ" sz="1600" kern="100" dirty="0">
              <a:solidFill>
                <a:schemeClr val="bg1"/>
              </a:solidFill>
              <a:effectLst/>
              <a:latin typeface="Liberation Serif"/>
              <a:ea typeface="SimSun" panose="02010600030101010101" pitchFamily="2" charset="-122"/>
              <a:cs typeface="Arial" panose="020B0604020202020204" pitchFamily="34" charset="0"/>
            </a:endParaRPr>
          </a:p>
          <a:p>
            <a:pPr algn="just" hangingPunct="0"/>
            <a:r>
              <a:rPr lang="cs-CZ" sz="16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Je aktivní členkou realizačního týmu soutěže Rallye </a:t>
            </a:r>
            <a:r>
              <a:rPr lang="cs-CZ" sz="1600" kern="100" dirty="0" err="1">
                <a:solidFill>
                  <a:schemeClr val="bg1"/>
                </a:solidFill>
                <a:effectLst/>
                <a:latin typeface="Arial" panose="020B0604020202020204" pitchFamily="34" charset="0"/>
                <a:ea typeface="SimSun" panose="02010600030101010101" pitchFamily="2" charset="-122"/>
                <a:cs typeface="Arial" panose="020B0604020202020204" pitchFamily="34" charset="0"/>
              </a:rPr>
              <a:t>Rejvíz</a:t>
            </a:r>
            <a:r>
              <a:rPr lang="cs-CZ" sz="16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Je nositelkou mnoha ocenění za tuto činnost včetně Zlatého záchranářského kříže, který tento tým obdržel v roce 2007.</a:t>
            </a:r>
            <a:endParaRPr lang="cs-CZ" sz="1600" kern="100" dirty="0">
              <a:solidFill>
                <a:schemeClr val="bg1"/>
              </a:solidFill>
              <a:effectLst/>
              <a:latin typeface="Liberation Serif"/>
              <a:ea typeface="SimSun" panose="02010600030101010101" pitchFamily="2" charset="-122"/>
              <a:cs typeface="Arial" panose="020B0604020202020204" pitchFamily="34" charset="0"/>
            </a:endParaRPr>
          </a:p>
          <a:p>
            <a:pPr algn="just" hangingPunct="0"/>
            <a:r>
              <a:rPr lang="cs-CZ" sz="16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     Významným přínosem činnosti paní Jurášové je oblast vzdělávání. </a:t>
            </a:r>
          </a:p>
          <a:p>
            <a:pPr algn="just" hangingPunct="0"/>
            <a:r>
              <a:rPr lang="cs-CZ" sz="1600" kern="100" dirty="0">
                <a:solidFill>
                  <a:schemeClr val="bg1"/>
                </a:solidFill>
                <a:effectLst/>
                <a:latin typeface="Arial" panose="020B0604020202020204" pitchFamily="34" charset="0"/>
                <a:ea typeface="SimSun" panose="02010600030101010101" pitchFamily="2" charset="-122"/>
                <a:cs typeface="Arial" panose="020B0604020202020204" pitchFamily="34" charset="0"/>
              </a:rPr>
              <a:t>Ochotně předává znalosti a dovednosti laické veřejnosti prostřednictvím školení, přednáškové a osvětové činnosti, podílí se rovněž na vzdělávání nastupující generace záchranářů. </a:t>
            </a:r>
            <a:endParaRPr lang="cs-CZ" sz="1600" kern="100" dirty="0">
              <a:solidFill>
                <a:schemeClr val="bg1"/>
              </a:solidFill>
              <a:effectLst/>
              <a:latin typeface="Liberation Serif"/>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40032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E074D54-B80D-4C71-B896-5EEF6D6723EA}"/>
              </a:ext>
            </a:extLst>
          </p:cNvPr>
          <p:cNvSpPr>
            <a:spLocks noGrp="1" noChangeArrowheads="1"/>
          </p:cNvSpPr>
          <p:nvPr>
            <p:ph type="body" idx="1"/>
          </p:nvPr>
        </p:nvSpPr>
        <p:spPr>
          <a:xfrm>
            <a:off x="1907704" y="1844824"/>
            <a:ext cx="6855296" cy="2736304"/>
          </a:xfrm>
        </p:spPr>
        <p:txBody>
          <a:bodyPr/>
          <a:lstStyle/>
          <a:p>
            <a:pPr algn="ctr">
              <a:spcBef>
                <a:spcPct val="0"/>
              </a:spcBef>
              <a:buNone/>
              <a:defRPr/>
            </a:pPr>
            <a:r>
              <a:rPr lang="cs-CZ" altLang="cs-CZ" sz="2800" b="1" kern="1200" dirty="0">
                <a:solidFill>
                  <a:prstClr val="black"/>
                </a:solidFill>
                <a:latin typeface="Segoe UI Black" panose="020B0A02040204020203" pitchFamily="34" charset="0"/>
                <a:ea typeface="Segoe UI Black" panose="020B0A02040204020203" pitchFamily="34" charset="0"/>
              </a:rPr>
              <a:t>   </a:t>
            </a: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Zdravotnická záchranná služba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Karlovarského kraje</a:t>
            </a: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b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b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nominuje na cenu AZZS ČR </a:t>
            </a:r>
          </a:p>
          <a:p>
            <a:pPr algn="ctr">
              <a:spcBef>
                <a:spcPct val="0"/>
              </a:spcBef>
              <a:buNone/>
              <a:defRPr/>
            </a:pPr>
            <a:r>
              <a:rPr lang="cs-CZ" altLang="cs-CZ" sz="2800" b="1" kern="1200" dirty="0">
                <a:solidFill>
                  <a:schemeClr val="bg2">
                    <a:lumMod val="75000"/>
                  </a:schemeClr>
                </a:solidFill>
                <a:latin typeface="Segoe UI Black" panose="020B0A02040204020203" pitchFamily="34" charset="0"/>
                <a:ea typeface="Segoe UI Black" panose="020B0A02040204020203" pitchFamily="34" charset="0"/>
              </a:rPr>
              <a:t>za rok 2020</a:t>
            </a:r>
            <a:endParaRPr lang="en-US" altLang="cs-CZ" sz="1800" dirty="0">
              <a:solidFill>
                <a:schemeClr val="bg2">
                  <a:lumMod val="75000"/>
                </a:schemeClr>
              </a:solidFill>
              <a:latin typeface="Segoe UI Black" panose="020B0A02040204020203" pitchFamily="34" charset="0"/>
              <a:ea typeface="Segoe UI Black" panose="020B0A02040204020203" pitchFamily="34" charset="0"/>
            </a:endParaRPr>
          </a:p>
        </p:txBody>
      </p:sp>
      <p:pic>
        <p:nvPicPr>
          <p:cNvPr id="4" name="Obrázek 3">
            <a:extLst>
              <a:ext uri="{FF2B5EF4-FFF2-40B4-BE49-F238E27FC236}">
                <a16:creationId xmlns:a16="http://schemas.microsoft.com/office/drawing/2014/main" id="{D396A60A-4F05-42B9-9099-C65C3FA064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60648"/>
            <a:ext cx="1493838"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610453"/>
      </p:ext>
    </p:extLst>
  </p:cSld>
  <p:clrMapOvr>
    <a:masterClrMapping/>
  </p:clrMapOvr>
</p:sld>
</file>

<file path=ppt/theme/theme1.xml><?xml version="1.0" encoding="utf-8"?>
<a:theme xmlns:a="http://schemas.openxmlformats.org/drawingml/2006/main" name="powerpoint-template-24">
  <a:themeElements>
    <a:clrScheme name="Custom 11">
      <a:dk1>
        <a:srgbClr val="4D4D4D"/>
      </a:dk1>
      <a:lt1>
        <a:srgbClr val="FFFFFF"/>
      </a:lt1>
      <a:dk2>
        <a:srgbClr val="4D4D4D"/>
      </a:dk2>
      <a:lt2>
        <a:srgbClr val="0B0BA7"/>
      </a:lt2>
      <a:accent1>
        <a:srgbClr val="333DFB"/>
      </a:accent1>
      <a:accent2>
        <a:srgbClr val="8146C4"/>
      </a:accent2>
      <a:accent3>
        <a:srgbClr val="FFFFFF"/>
      </a:accent3>
      <a:accent4>
        <a:srgbClr val="404040"/>
      </a:accent4>
      <a:accent5>
        <a:srgbClr val="A34EB5"/>
      </a:accent5>
      <a:accent6>
        <a:srgbClr val="104BB0"/>
      </a:accent6>
      <a:hlink>
        <a:srgbClr val="A34EB5"/>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188D7"/>
        </a:lt2>
        <a:accent1>
          <a:srgbClr val="4C9CD2"/>
        </a:accent1>
        <a:accent2>
          <a:srgbClr val="84BEE6"/>
        </a:accent2>
        <a:accent3>
          <a:srgbClr val="FFFFFF"/>
        </a:accent3>
        <a:accent4>
          <a:srgbClr val="404040"/>
        </a:accent4>
        <a:accent5>
          <a:srgbClr val="B2CBE5"/>
        </a:accent5>
        <a:accent6>
          <a:srgbClr val="77ACD0"/>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0190F1"/>
        </a:lt2>
        <a:accent1>
          <a:srgbClr val="1FA4FF"/>
        </a:accent1>
        <a:accent2>
          <a:srgbClr val="21C5FF"/>
        </a:accent2>
        <a:accent3>
          <a:srgbClr val="FFFFFF"/>
        </a:accent3>
        <a:accent4>
          <a:srgbClr val="404040"/>
        </a:accent4>
        <a:accent5>
          <a:srgbClr val="ABCFFF"/>
        </a:accent5>
        <a:accent6>
          <a:srgbClr val="1DB2E7"/>
        </a:accent6>
        <a:hlink>
          <a:srgbClr val="21DA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5BE2"/>
        </a:lt2>
        <a:accent1>
          <a:srgbClr val="1F84FF"/>
        </a:accent1>
        <a:accent2>
          <a:srgbClr val="21AAFF"/>
        </a:accent2>
        <a:accent3>
          <a:srgbClr val="FFFFFF"/>
        </a:accent3>
        <a:accent4>
          <a:srgbClr val="404040"/>
        </a:accent4>
        <a:accent5>
          <a:srgbClr val="ABC2FF"/>
        </a:accent5>
        <a:accent6>
          <a:srgbClr val="1D9AE7"/>
        </a:accent6>
        <a:hlink>
          <a:srgbClr val="21CA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4A6E8"/>
        </a:lt2>
        <a:accent1>
          <a:srgbClr val="0C84F2"/>
        </a:accent1>
        <a:accent2>
          <a:srgbClr val="086BE2"/>
        </a:accent2>
        <a:accent3>
          <a:srgbClr val="FFFFFF"/>
        </a:accent3>
        <a:accent4>
          <a:srgbClr val="404040"/>
        </a:accent4>
        <a:accent5>
          <a:srgbClr val="AAC2F7"/>
        </a:accent5>
        <a:accent6>
          <a:srgbClr val="0660CD"/>
        </a:accent6>
        <a:hlink>
          <a:srgbClr val="0454B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4BDE8"/>
        </a:lt2>
        <a:accent1>
          <a:srgbClr val="0AA6F4"/>
        </a:accent1>
        <a:accent2>
          <a:srgbClr val="098FE1"/>
        </a:accent2>
        <a:accent3>
          <a:srgbClr val="FFFFFF"/>
        </a:accent3>
        <a:accent4>
          <a:srgbClr val="404040"/>
        </a:accent4>
        <a:accent5>
          <a:srgbClr val="AAD0F8"/>
        </a:accent5>
        <a:accent6>
          <a:srgbClr val="0781CC"/>
        </a:accent6>
        <a:hlink>
          <a:srgbClr val="0471B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ED1313"/>
        </a:lt2>
        <a:accent1>
          <a:srgbClr val="0AA6F4"/>
        </a:accent1>
        <a:accent2>
          <a:srgbClr val="098FE1"/>
        </a:accent2>
        <a:accent3>
          <a:srgbClr val="FFFFFF"/>
        </a:accent3>
        <a:accent4>
          <a:srgbClr val="404040"/>
        </a:accent4>
        <a:accent5>
          <a:srgbClr val="AAD0F8"/>
        </a:accent5>
        <a:accent6>
          <a:srgbClr val="0781CC"/>
        </a:accent6>
        <a:hlink>
          <a:srgbClr val="0471B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FFCF01"/>
        </a:lt2>
        <a:accent1>
          <a:srgbClr val="0AA6F4"/>
        </a:accent1>
        <a:accent2>
          <a:srgbClr val="098FE1"/>
        </a:accent2>
        <a:accent3>
          <a:srgbClr val="FFFFFF"/>
        </a:accent3>
        <a:accent4>
          <a:srgbClr val="404040"/>
        </a:accent4>
        <a:accent5>
          <a:srgbClr val="AAD0F8"/>
        </a:accent5>
        <a:accent6>
          <a:srgbClr val="0781CC"/>
        </a:accent6>
        <a:hlink>
          <a:srgbClr val="0471B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9C0202"/>
        </a:lt2>
        <a:accent1>
          <a:srgbClr val="EB0903"/>
        </a:accent1>
        <a:accent2>
          <a:srgbClr val="ED4D05"/>
        </a:accent2>
        <a:accent3>
          <a:srgbClr val="FFFFFF"/>
        </a:accent3>
        <a:accent4>
          <a:srgbClr val="404040"/>
        </a:accent4>
        <a:accent5>
          <a:srgbClr val="F3AAAA"/>
        </a:accent5>
        <a:accent6>
          <a:srgbClr val="D74504"/>
        </a:accent6>
        <a:hlink>
          <a:srgbClr val="FEB116"/>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421</TotalTime>
  <Words>2417</Words>
  <Application>Microsoft Office PowerPoint</Application>
  <PresentationFormat>Předvádění na obrazovce (4:3)</PresentationFormat>
  <Paragraphs>155</Paragraphs>
  <Slides>28</Slides>
  <Notes>19</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28</vt:i4>
      </vt:variant>
    </vt:vector>
  </HeadingPairs>
  <TitlesOfParts>
    <vt:vector size="35" baseType="lpstr">
      <vt:lpstr>Arial</vt:lpstr>
      <vt:lpstr>Calibri</vt:lpstr>
      <vt:lpstr>Liberation Serif</vt:lpstr>
      <vt:lpstr>Microsoft Sans Serif</vt:lpstr>
      <vt:lpstr>Segoe UI Black</vt:lpstr>
      <vt:lpstr>Times New Roman</vt:lpstr>
      <vt:lpstr>powerpoint-template-24</vt:lpstr>
      <vt:lpstr>CENA AZZS ČR za rok 2020</vt:lpstr>
      <vt:lpstr>Prezentace aplikace PowerPoint</vt:lpstr>
      <vt:lpstr>Prezentace aplikace PowerPoint</vt:lpstr>
      <vt:lpstr>  Bc. Zuzanu Klicperovou</vt:lpstr>
      <vt:lpstr>Prezentace aplikace PowerPoint</vt:lpstr>
      <vt:lpstr> prim. MUDr. Janu Stehlíkovou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Ing. Ondřeje Šedivku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Málková Michaela</dc:creator>
  <cp:lastModifiedBy>Kafková Petra</cp:lastModifiedBy>
  <cp:revision>43</cp:revision>
  <dcterms:created xsi:type="dcterms:W3CDTF">2021-03-23T10:49:29Z</dcterms:created>
  <dcterms:modified xsi:type="dcterms:W3CDTF">2021-06-24T12:01:20Z</dcterms:modified>
</cp:coreProperties>
</file>